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4"/>
  </p:notesMasterIdLst>
  <p:handoutMasterIdLst>
    <p:handoutMasterId r:id="rId25"/>
  </p:handoutMasterIdLst>
  <p:sldIdLst>
    <p:sldId id="256" r:id="rId5"/>
    <p:sldId id="257" r:id="rId6"/>
    <p:sldId id="262" r:id="rId7"/>
    <p:sldId id="269" r:id="rId8"/>
    <p:sldId id="260" r:id="rId9"/>
    <p:sldId id="272" r:id="rId10"/>
    <p:sldId id="261" r:id="rId11"/>
    <p:sldId id="271" r:id="rId12"/>
    <p:sldId id="277" r:id="rId13"/>
    <p:sldId id="276" r:id="rId14"/>
    <p:sldId id="274" r:id="rId15"/>
    <p:sldId id="273" r:id="rId16"/>
    <p:sldId id="278" r:id="rId17"/>
    <p:sldId id="263" r:id="rId18"/>
    <p:sldId id="266" r:id="rId19"/>
    <p:sldId id="279" r:id="rId20"/>
    <p:sldId id="270" r:id="rId21"/>
    <p:sldId id="264" r:id="rId22"/>
    <p:sldId id="265" r:id="rId23"/>
  </p:sldIdLst>
  <p:sldSz cx="12192000" cy="6858000"/>
  <p:notesSz cx="7104063" cy="10234613"/>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065" autoAdjust="0"/>
  </p:normalViewPr>
  <p:slideViewPr>
    <p:cSldViewPr snapToGrid="0" showGuides="1">
      <p:cViewPr varScale="1">
        <p:scale>
          <a:sx n="82" d="100"/>
          <a:sy n="82" d="100"/>
        </p:scale>
        <p:origin x="643" y="67"/>
      </p:cViewPr>
      <p:guideLst>
        <p:guide orient="horz" pos="2160"/>
        <p:guide pos="3840"/>
      </p:guideLst>
    </p:cSldViewPr>
  </p:slideViewPr>
  <p:notesTextViewPr>
    <p:cViewPr>
      <p:scale>
        <a:sx n="1" d="1"/>
        <a:sy n="1" d="1"/>
      </p:scale>
      <p:origin x="0" y="0"/>
    </p:cViewPr>
  </p:notesTextViewPr>
  <p:notesViewPr>
    <p:cSldViewPr snapToGrid="0" showGuides="1">
      <p:cViewPr>
        <p:scale>
          <a:sx n="75" d="100"/>
          <a:sy n="75" d="100"/>
        </p:scale>
        <p:origin x="4092" y="5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i="1" dirty="0" smtClean="0"/>
            <a:t>Alcohol</a:t>
          </a:r>
          <a:endParaRPr lang="es-ES" sz="1400" i="1" noProof="0" dirty="0"/>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D5197DDB-D5D2-499F-B255-CF7BB5AE2B43}">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i="1" dirty="0" smtClean="0"/>
            <a:t>Tabaco</a:t>
          </a:r>
          <a:endParaRPr lang="es-ES" sz="2000" i="1" noProof="0" dirty="0"/>
        </a:p>
      </dgm:t>
    </dgm:pt>
    <dgm:pt modelId="{B14A4DC9-F40A-4867-ADB8-4BA8A1F83766}" type="parTrans" cxnId="{3204ED53-15A0-4643-A582-021A785F1BA2}">
      <dgm:prSet/>
      <dgm:spPr/>
      <dgm:t>
        <a:bodyPr rtlCol="0"/>
        <a:lstStyle/>
        <a:p>
          <a:pPr rtl="0"/>
          <a:endParaRPr lang="en-US"/>
        </a:p>
      </dgm:t>
    </dgm:pt>
    <dgm:pt modelId="{29F2454A-2FA8-4B3A-AC63-4A0B9FD04A75}" type="sibTrans" cxnId="{3204ED53-15A0-4643-A582-021A785F1BA2}">
      <dgm:prSet/>
      <dgm:spPr/>
      <dgm:t>
        <a:bodyPr rtlCol="0"/>
        <a:lstStyle/>
        <a:p>
          <a:pPr rtl="0"/>
          <a:endParaRPr lang="en-US"/>
        </a:p>
      </dgm:t>
    </dgm:pt>
    <dgm:pt modelId="{6352CA33-6755-44BE-808F-400DA4CF80A7}">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i="1" dirty="0" smtClean="0"/>
            <a:t>Cannabis (marihuana</a:t>
          </a:r>
          <a:endParaRPr lang="es-ES" i="1" noProof="0" dirty="0"/>
        </a:p>
      </dgm:t>
    </dgm:pt>
    <dgm:pt modelId="{AEB59203-63BA-4A96-BADC-40BAEBD9AA40}" type="parTrans" cxnId="{82BAE5DD-3A79-4870-9019-1254385E0650}">
      <dgm:prSet/>
      <dgm:spPr/>
      <dgm:t>
        <a:bodyPr rtlCol="0"/>
        <a:lstStyle/>
        <a:p>
          <a:pPr rtl="0"/>
          <a:endParaRPr lang="en-US"/>
        </a:p>
      </dgm:t>
    </dgm:pt>
    <dgm:pt modelId="{AAB4CF73-4B9B-4AA0-9074-16C2D2AE00A1}" type="sibTrans" cxnId="{82BAE5DD-3A79-4870-9019-1254385E0650}">
      <dgm:prSet/>
      <dgm:spPr/>
      <dgm:t>
        <a:bodyPr rtlCol="0"/>
        <a:lstStyle/>
        <a:p>
          <a:pPr rtl="0"/>
          <a:endParaRPr lang="en-US"/>
        </a:p>
      </dgm:t>
    </dgm:pt>
    <dgm:pt modelId="{C78E5D43-FF27-4E2C-B792-713EA20018DF}">
      <dgm:prSet/>
      <dgm:spPr>
        <a:ln>
          <a:solidFill>
            <a:schemeClr val="bg1">
              <a:lumMod val="50000"/>
              <a:alpha val="90000"/>
            </a:schemeClr>
          </a:solidFill>
        </a:ln>
      </dgm:spPr>
      <dgm:t>
        <a:bodyPr/>
        <a:lstStyle/>
        <a:p>
          <a:pPr algn="ctr"/>
          <a:r>
            <a:rPr lang="en-US" b="1" i="0" dirty="0" smtClean="0"/>
            <a:t>Cocaína</a:t>
          </a:r>
          <a:endParaRPr lang="es-ES" dirty="0"/>
        </a:p>
      </dgm:t>
    </dgm:pt>
    <dgm:pt modelId="{228CCCD3-A71A-42EB-834A-B98756801527}" type="parTrans" cxnId="{80294593-C12C-4DB9-8E5B-FB171E504417}">
      <dgm:prSet/>
      <dgm:spPr/>
      <dgm:t>
        <a:bodyPr/>
        <a:lstStyle/>
        <a:p>
          <a:endParaRPr lang="es-ES"/>
        </a:p>
      </dgm:t>
    </dgm:pt>
    <dgm:pt modelId="{2C3A3C5D-C8B5-4B06-BDF3-38D47AC5C49D}" type="sibTrans" cxnId="{80294593-C12C-4DB9-8E5B-FB171E504417}">
      <dgm:prSet/>
      <dgm:spPr/>
      <dgm:t>
        <a:bodyPr/>
        <a:lstStyle/>
        <a:p>
          <a:endParaRPr lang="es-ES"/>
        </a:p>
      </dgm:t>
    </dgm:pt>
    <dgm:pt modelId="{E56277E0-59E7-4A1A-9D1C-2CD7D1054468}">
      <dgm:prSet/>
      <dgm:spPr>
        <a:ln>
          <a:solidFill>
            <a:schemeClr val="tx1">
              <a:lumMod val="75000"/>
              <a:alpha val="90000"/>
            </a:schemeClr>
          </a:solidFill>
        </a:ln>
      </dgm:spPr>
      <dgm:t>
        <a:bodyPr/>
        <a:lstStyle/>
        <a:p>
          <a:pPr algn="ctr"/>
          <a:r>
            <a:rPr lang="en-US" b="1" i="0" dirty="0" smtClean="0"/>
            <a:t>Anfetaminas</a:t>
          </a:r>
          <a:endParaRPr lang="es-ES" dirty="0"/>
        </a:p>
      </dgm:t>
    </dgm:pt>
    <dgm:pt modelId="{7FC0726D-CE00-4062-A5AB-360BBEBA280B}" type="parTrans" cxnId="{222B9C4D-CB0C-4425-85CF-EC8EBAC49FDB}">
      <dgm:prSet/>
      <dgm:spPr/>
      <dgm:t>
        <a:bodyPr/>
        <a:lstStyle/>
        <a:p>
          <a:endParaRPr lang="es-ES"/>
        </a:p>
      </dgm:t>
    </dgm:pt>
    <dgm:pt modelId="{78919B31-9077-4DFC-A978-55E89253A615}" type="sibTrans" cxnId="{222B9C4D-CB0C-4425-85CF-EC8EBAC49FDB}">
      <dgm:prSet/>
      <dgm:spPr/>
      <dgm:t>
        <a:bodyPr/>
        <a:lstStyle/>
        <a:p>
          <a:endParaRPr lang="es-ES"/>
        </a:p>
      </dgm:t>
    </dgm:pt>
    <dgm:pt modelId="{7871984A-24D4-47B4-91C1-0622454F9600}">
      <dgm:prSet/>
      <dgm:spPr>
        <a:ln>
          <a:solidFill>
            <a:schemeClr val="tx1">
              <a:lumMod val="60000"/>
              <a:lumOff val="40000"/>
              <a:alpha val="90000"/>
            </a:schemeClr>
          </a:solidFill>
        </a:ln>
      </dgm:spPr>
      <dgm:t>
        <a:bodyPr/>
        <a:lstStyle/>
        <a:p>
          <a:pPr algn="ctr"/>
          <a:r>
            <a:rPr lang="en-US" b="1" i="0" dirty="0" smtClean="0"/>
            <a:t> Psicofármacos</a:t>
          </a:r>
          <a:endParaRPr lang="en-US" dirty="0"/>
        </a:p>
      </dgm:t>
    </dgm:pt>
    <dgm:pt modelId="{1E52EDB3-7C89-494A-A01A-AF5B2AECD1B7}" type="parTrans" cxnId="{9EC6A3E1-BD41-4AA3-9BE6-DBEBDA8F0D3B}">
      <dgm:prSet/>
      <dgm:spPr/>
      <dgm:t>
        <a:bodyPr/>
        <a:lstStyle/>
        <a:p>
          <a:endParaRPr lang="es-ES"/>
        </a:p>
      </dgm:t>
    </dgm:pt>
    <dgm:pt modelId="{8F51A9DE-B60D-4301-B6F0-4959D7EA3707}" type="sibTrans" cxnId="{9EC6A3E1-BD41-4AA3-9BE6-DBEBDA8F0D3B}">
      <dgm:prSet/>
      <dgm:spPr/>
      <dgm:t>
        <a:bodyPr/>
        <a:lstStyle/>
        <a:p>
          <a:endParaRPr lang="es-ES"/>
        </a:p>
      </dgm:t>
    </dgm:pt>
    <dgm:pt modelId="{0DC7A063-583D-4B0F-88B2-BD54F95D95AF}" type="pres">
      <dgm:prSet presAssocID="{00C18FBF-3FF5-4C16-97CF-AF03740D7AB6}" presName="list" presStyleCnt="0">
        <dgm:presLayoutVars>
          <dgm:dir/>
          <dgm:animLvl val="lvl"/>
        </dgm:presLayoutVars>
      </dgm:prSet>
      <dgm:spPr/>
      <dgm:t>
        <a:bodyPr rtlCol="0"/>
        <a:lstStyle/>
        <a:p>
          <a:pPr rtl="0"/>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3" custLinFactNeighborX="-47291" custLinFactNeighborY="46591"/>
      <dgm:spPr/>
      <dgm:t>
        <a:bodyPr rtlCol="0"/>
        <a:lstStyle/>
        <a:p>
          <a:pPr rtl="0"/>
          <a:endParaRPr lang="en-US"/>
        </a:p>
      </dgm:t>
    </dgm:pt>
    <dgm:pt modelId="{187D4E8C-5C91-4D00-870C-2C45D4EA263C}" type="pres">
      <dgm:prSet presAssocID="{B4F1B46E-22B2-4721-950C-8704487586DC}" presName="firstChildTx" presStyleLbl="bgAccFollowNode1" presStyleIdx="0" presStyleCnt="3">
        <dgm:presLayoutVars>
          <dgm:bulletEnabled val="1"/>
        </dgm:presLayoutVars>
      </dgm:prSet>
      <dgm:spPr/>
      <dgm:t>
        <a:bodyPr rtlCol="0"/>
        <a:lstStyle/>
        <a:p>
          <a:pPr rtl="0"/>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3" custLinFactNeighborX="75665" custLinFactNeighborY="-71948"/>
      <dgm:spPr/>
      <dgm:t>
        <a:bodyPr rtlCol="0"/>
        <a:lstStyle/>
        <a:p>
          <a:pPr rtl="0"/>
          <a:endParaRPr lang="en-US"/>
        </a:p>
      </dgm:t>
    </dgm:pt>
    <dgm:pt modelId="{13C564B0-C27E-4ABA-AFDA-59E145B256BA}" type="pres">
      <dgm:prSet presAssocID="{A7E2530A-34E2-4E9F-BC78-8920BA140C41}" presName="transSpace" presStyleCnt="0"/>
      <dgm:spPr/>
    </dgm:pt>
    <dgm:pt modelId="{00971390-835A-4995-8148-5B724477581E}" type="pres">
      <dgm:prSet presAssocID="{D5197DDB-D5D2-499F-B255-CF7BB5AE2B43}" presName="posSpace" presStyleCnt="0"/>
      <dgm:spPr/>
    </dgm:pt>
    <dgm:pt modelId="{5C7A0A09-DE10-490E-870A-3218913AA2D7}" type="pres">
      <dgm:prSet presAssocID="{D5197DDB-D5D2-499F-B255-CF7BB5AE2B43}" presName="vertFlow" presStyleCnt="0"/>
      <dgm:spPr/>
    </dgm:pt>
    <dgm:pt modelId="{59D21F70-E985-453F-A288-77ECC8DA88C5}" type="pres">
      <dgm:prSet presAssocID="{D5197DDB-D5D2-499F-B255-CF7BB5AE2B43}" presName="topSpace" presStyleCnt="0"/>
      <dgm:spPr/>
    </dgm:pt>
    <dgm:pt modelId="{6563AE40-E9B3-45D2-9BB3-2BD0EC9A09D7}" type="pres">
      <dgm:prSet presAssocID="{D5197DDB-D5D2-499F-B255-CF7BB5AE2B43}" presName="firstComp" presStyleCnt="0"/>
      <dgm:spPr/>
    </dgm:pt>
    <dgm:pt modelId="{3A124036-F10C-490D-A530-1934143B248D}" type="pres">
      <dgm:prSet presAssocID="{D5197DDB-D5D2-499F-B255-CF7BB5AE2B43}" presName="firstChild" presStyleLbl="bgAccFollowNode1" presStyleIdx="1" presStyleCnt="3" custLinFactNeighborX="-36661" custLinFactNeighborY="40467"/>
      <dgm:spPr/>
      <dgm:t>
        <a:bodyPr/>
        <a:lstStyle/>
        <a:p>
          <a:endParaRPr lang="es-ES"/>
        </a:p>
      </dgm:t>
    </dgm:pt>
    <dgm:pt modelId="{8C51269C-3C05-4EC3-92D7-89D3425A14A9}" type="pres">
      <dgm:prSet presAssocID="{D5197DDB-D5D2-499F-B255-CF7BB5AE2B43}" presName="firstChildTx" presStyleLbl="bgAccFollowNode1" presStyleIdx="1" presStyleCnt="3">
        <dgm:presLayoutVars>
          <dgm:bulletEnabled val="1"/>
        </dgm:presLayoutVars>
      </dgm:prSet>
      <dgm:spPr/>
      <dgm:t>
        <a:bodyPr/>
        <a:lstStyle/>
        <a:p>
          <a:endParaRPr lang="es-ES"/>
        </a:p>
      </dgm:t>
    </dgm:pt>
    <dgm:pt modelId="{20C2C843-8358-4AD9-9CC7-EDACBF4AF1F5}" type="pres">
      <dgm:prSet presAssocID="{D5197DDB-D5D2-499F-B255-CF7BB5AE2B43}" presName="negSpace" presStyleCnt="0"/>
      <dgm:spPr/>
    </dgm:pt>
    <dgm:pt modelId="{DF9ACB90-77F7-4AC4-A6EA-414A9B0ACB17}" type="pres">
      <dgm:prSet presAssocID="{D5197DDB-D5D2-499F-B255-CF7BB5AE2B43}" presName="circle" presStyleLbl="node1" presStyleIdx="1" presStyleCnt="3" custLinFactNeighborX="43296" custLinFactNeighborY="-74988"/>
      <dgm:spPr/>
      <dgm:t>
        <a:bodyPr/>
        <a:lstStyle/>
        <a:p>
          <a:endParaRPr lang="es-ES"/>
        </a:p>
      </dgm:t>
    </dgm:pt>
    <dgm:pt modelId="{00A8D33B-7E76-4ECA-BD22-1DD0C716CF72}" type="pres">
      <dgm:prSet presAssocID="{29F2454A-2FA8-4B3A-AC63-4A0B9FD04A75}"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2" presStyleCnt="3" custScaleY="97506" custLinFactNeighborX="-17523" custLinFactNeighborY="45845"/>
      <dgm:spPr/>
      <dgm:t>
        <a:bodyPr rtlCol="0"/>
        <a:lstStyle/>
        <a:p>
          <a:pPr rtl="0"/>
          <a:endParaRPr lang="en-US"/>
        </a:p>
      </dgm:t>
    </dgm:pt>
    <dgm:pt modelId="{F8977219-728E-448F-AE8B-46B14F4F17DE}" type="pres">
      <dgm:prSet presAssocID="{6352CA33-6755-44BE-808F-400DA4CF80A7}" presName="firstChildTx" presStyleLbl="bgAccFollowNode1" presStyleIdx="2" presStyleCnt="3">
        <dgm:presLayoutVars>
          <dgm:bulletEnabled val="1"/>
        </dgm:presLayoutVars>
      </dgm:prSet>
      <dgm:spPr/>
      <dgm:t>
        <a:bodyPr rtlCol="0"/>
        <a:lstStyle/>
        <a:p>
          <a:pPr rtl="0"/>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3" custLinFactNeighborX="9252" custLinFactNeighborY="-70935"/>
      <dgm:spPr/>
      <dgm:t>
        <a:bodyPr rtlCol="0"/>
        <a:lstStyle/>
        <a:p>
          <a:pPr rtl="0"/>
          <a:endParaRPr lang="en-US"/>
        </a:p>
      </dgm:t>
    </dgm:pt>
  </dgm:ptLst>
  <dgm:cxnLst>
    <dgm:cxn modelId="{2DF4FDC6-9998-45E2-B49B-7BDDAE43878E}" type="presOf" srcId="{B4F1B46E-22B2-4721-950C-8704487586DC}" destId="{FC7ED273-8CFD-43C2-9C05-44FADF3E0637}" srcOrd="0" destOrd="0" presId="urn:microsoft.com/office/officeart/2005/8/layout/hList9"/>
    <dgm:cxn modelId="{4EFC1AD7-E5C2-4B78-A599-4BA633FC63A9}" type="presOf" srcId="{C78E5D43-FF27-4E2C-B792-713EA20018DF}" destId="{187D4E8C-5C91-4D00-870C-2C45D4EA263C}" srcOrd="1" destOrd="0" presId="urn:microsoft.com/office/officeart/2005/8/layout/hList9"/>
    <dgm:cxn modelId="{D7070DA6-A525-4F80-9BC3-7175209412CF}" type="presOf" srcId="{7871984A-24D4-47B4-91C1-0622454F9600}" destId="{F8977219-728E-448F-AE8B-46B14F4F17DE}" srcOrd="1" destOrd="0" presId="urn:microsoft.com/office/officeart/2005/8/layout/hList9"/>
    <dgm:cxn modelId="{222B9C4D-CB0C-4425-85CF-EC8EBAC49FDB}" srcId="{D5197DDB-D5D2-499F-B255-CF7BB5AE2B43}" destId="{E56277E0-59E7-4A1A-9D1C-2CD7D1054468}" srcOrd="0" destOrd="0" parTransId="{7FC0726D-CE00-4062-A5AB-360BBEBA280B}" sibTransId="{78919B31-9077-4DFC-A978-55E89253A615}"/>
    <dgm:cxn modelId="{80294593-C12C-4DB9-8E5B-FB171E504417}" srcId="{B4F1B46E-22B2-4721-950C-8704487586DC}" destId="{C78E5D43-FF27-4E2C-B792-713EA20018DF}" srcOrd="0" destOrd="0" parTransId="{228CCCD3-A71A-42EB-834A-B98756801527}" sibTransId="{2C3A3C5D-C8B5-4B06-BDF3-38D47AC5C49D}"/>
    <dgm:cxn modelId="{7205C5FB-D3DA-4DCC-B366-E77A527C6115}" type="presOf" srcId="{7871984A-24D4-47B4-91C1-0622454F9600}" destId="{AD2806AC-6A03-4F05-9F4D-F72EA0E56FBF}" srcOrd="0" destOrd="0" presId="urn:microsoft.com/office/officeart/2005/8/layout/hList9"/>
    <dgm:cxn modelId="{9EC6A3E1-BD41-4AA3-9BE6-DBEBDA8F0D3B}" srcId="{6352CA33-6755-44BE-808F-400DA4CF80A7}" destId="{7871984A-24D4-47B4-91C1-0622454F9600}" srcOrd="0" destOrd="0" parTransId="{1E52EDB3-7C89-494A-A01A-AF5B2AECD1B7}" sibTransId="{8F51A9DE-B60D-4301-B6F0-4959D7EA3707}"/>
    <dgm:cxn modelId="{453A12BC-70BB-4626-B58A-6ED40FD6C776}" type="presOf" srcId="{E56277E0-59E7-4A1A-9D1C-2CD7D1054468}" destId="{8C51269C-3C05-4EC3-92D7-89D3425A14A9}" srcOrd="1"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162D72FB-9810-4FC9-B6C8-BBB7053F35B1}" type="presOf" srcId="{D5197DDB-D5D2-499F-B255-CF7BB5AE2B43}" destId="{DF9ACB90-77F7-4AC4-A6EA-414A9B0ACB17}" srcOrd="0" destOrd="0" presId="urn:microsoft.com/office/officeart/2005/8/layout/hList9"/>
    <dgm:cxn modelId="{86404AFB-CCCE-4D2C-8B99-C6CDD26989A6}" type="presOf" srcId="{E56277E0-59E7-4A1A-9D1C-2CD7D1054468}" destId="{3A124036-F10C-490D-A530-1934143B248D}" srcOrd="0" destOrd="0" presId="urn:microsoft.com/office/officeart/2005/8/layout/hList9"/>
    <dgm:cxn modelId="{3541738F-2D83-4E0C-8F1A-74EF761F55B2}" type="presOf" srcId="{C78E5D43-FF27-4E2C-B792-713EA20018DF}" destId="{6B08AC4B-4CEC-41E5-AE19-47A4E2720563}" srcOrd="0" destOrd="0" presId="urn:microsoft.com/office/officeart/2005/8/layout/hList9"/>
    <dgm:cxn modelId="{3204ED53-15A0-4643-A582-021A785F1BA2}" srcId="{00C18FBF-3FF5-4C16-97CF-AF03740D7AB6}" destId="{D5197DDB-D5D2-499F-B255-CF7BB5AE2B43}" srcOrd="1" destOrd="0" parTransId="{B14A4DC9-F40A-4867-ADB8-4BA8A1F83766}" sibTransId="{29F2454A-2FA8-4B3A-AC63-4A0B9FD04A75}"/>
    <dgm:cxn modelId="{82BAE5DD-3A79-4870-9019-1254385E0650}" srcId="{00C18FBF-3FF5-4C16-97CF-AF03740D7AB6}" destId="{6352CA33-6755-44BE-808F-400DA4CF80A7}" srcOrd="2" destOrd="0" parTransId="{AEB59203-63BA-4A96-BADC-40BAEBD9AA40}" sibTransId="{AAB4CF73-4B9B-4AA0-9074-16C2D2AE00A1}"/>
    <dgm:cxn modelId="{20AF3F0D-FCCC-4AE8-8B10-DDA56D69A389}" type="presOf" srcId="{6352CA33-6755-44BE-808F-400DA4CF80A7}" destId="{89E6DA6E-7A23-44BD-8A99-378091FF741D}" srcOrd="0"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340921DB-3DF1-4A74-83D1-669AEC79F4B6}" type="presParOf" srcId="{0DC7A063-583D-4B0F-88B2-BD54F95D95AF}" destId="{00971390-835A-4995-8148-5B724477581E}" srcOrd="5" destOrd="0" presId="urn:microsoft.com/office/officeart/2005/8/layout/hList9"/>
    <dgm:cxn modelId="{0370A199-E292-45B8-AC63-055D449832D3}" type="presParOf" srcId="{0DC7A063-583D-4B0F-88B2-BD54F95D95AF}" destId="{5C7A0A09-DE10-490E-870A-3218913AA2D7}" srcOrd="6" destOrd="0" presId="urn:microsoft.com/office/officeart/2005/8/layout/hList9"/>
    <dgm:cxn modelId="{376C7FEA-00C3-4797-8B9B-16645B1FD2E9}" type="presParOf" srcId="{5C7A0A09-DE10-490E-870A-3218913AA2D7}" destId="{59D21F70-E985-453F-A288-77ECC8DA88C5}" srcOrd="0" destOrd="0" presId="urn:microsoft.com/office/officeart/2005/8/layout/hList9"/>
    <dgm:cxn modelId="{CDB31876-7836-44BB-AE5E-B045331C6E26}" type="presParOf" srcId="{5C7A0A09-DE10-490E-870A-3218913AA2D7}" destId="{6563AE40-E9B3-45D2-9BB3-2BD0EC9A09D7}" srcOrd="1" destOrd="0" presId="urn:microsoft.com/office/officeart/2005/8/layout/hList9"/>
    <dgm:cxn modelId="{B09DDF14-422B-4CCB-8DB4-C1F31BDACC9F}" type="presParOf" srcId="{6563AE40-E9B3-45D2-9BB3-2BD0EC9A09D7}" destId="{3A124036-F10C-490D-A530-1934143B248D}" srcOrd="0" destOrd="0" presId="urn:microsoft.com/office/officeart/2005/8/layout/hList9"/>
    <dgm:cxn modelId="{3726DEE3-8B22-40AA-A869-B0A9AAC88108}" type="presParOf" srcId="{6563AE40-E9B3-45D2-9BB3-2BD0EC9A09D7}" destId="{8C51269C-3C05-4EC3-92D7-89D3425A14A9}" srcOrd="1" destOrd="0" presId="urn:microsoft.com/office/officeart/2005/8/layout/hList9"/>
    <dgm:cxn modelId="{D9A4EB9D-F71B-4BCB-AA5A-E5A43647C622}" type="presParOf" srcId="{0DC7A063-583D-4B0F-88B2-BD54F95D95AF}" destId="{20C2C843-8358-4AD9-9CC7-EDACBF4AF1F5}" srcOrd="7" destOrd="0" presId="urn:microsoft.com/office/officeart/2005/8/layout/hList9"/>
    <dgm:cxn modelId="{1053A47E-DEFE-4FE9-946C-B8EAC20104E2}" type="presParOf" srcId="{0DC7A063-583D-4B0F-88B2-BD54F95D95AF}" destId="{DF9ACB90-77F7-4AC4-A6EA-414A9B0ACB17}" srcOrd="8" destOrd="0" presId="urn:microsoft.com/office/officeart/2005/8/layout/hList9"/>
    <dgm:cxn modelId="{BDC0DFAE-E370-48BD-83F7-B8E8876A916F}" type="presParOf" srcId="{0DC7A063-583D-4B0F-88B2-BD54F95D95AF}" destId="{00A8D33B-7E76-4ECA-BD22-1DD0C716CF72}"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Lst>
  <dgm:bg>
    <a:noFill/>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124768" y="2512807"/>
          <a:ext cx="2050786" cy="1367874"/>
        </a:xfrm>
        <a:prstGeom prst="rect">
          <a:avLst/>
        </a:prstGeom>
        <a:solidFill>
          <a:schemeClr val="accent1">
            <a:alpha val="90000"/>
            <a:tint val="40000"/>
            <a:hueOff val="0"/>
            <a:satOff val="0"/>
            <a:lumOff val="0"/>
            <a:alphaOff val="0"/>
          </a:schemeClr>
        </a:solidFill>
        <a:ln w="6350" cap="rnd" cmpd="sng" algn="ctr">
          <a:solidFill>
            <a:schemeClr val="bg1">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rtlCol="0" anchor="ctr" anchorCtr="0">
          <a:noAutofit/>
        </a:bodyPr>
        <a:lstStyle/>
        <a:p>
          <a:pPr lvl="0" algn="ctr" defTabSz="755650">
            <a:lnSpc>
              <a:spcPct val="90000"/>
            </a:lnSpc>
            <a:spcBef>
              <a:spcPct val="0"/>
            </a:spcBef>
            <a:spcAft>
              <a:spcPct val="35000"/>
            </a:spcAft>
          </a:pPr>
          <a:r>
            <a:rPr lang="en-US" sz="1700" b="1" i="0" kern="1200" dirty="0" smtClean="0"/>
            <a:t>Cocaína</a:t>
          </a:r>
          <a:endParaRPr lang="es-ES" sz="1700" kern="1200" dirty="0"/>
        </a:p>
      </dsp:txBody>
      <dsp:txXfrm>
        <a:off x="452894" y="2512807"/>
        <a:ext cx="1722660" cy="1367874"/>
      </dsp:txXfrm>
    </dsp:sp>
    <dsp:sp modelId="{FC7ED273-8CFD-43C2-9C05-44FADF3E0637}">
      <dsp:nvSpPr>
        <dsp:cNvPr id="0" name=""/>
        <dsp:cNvSpPr/>
      </dsp:nvSpPr>
      <dsp:spPr>
        <a:xfrm>
          <a:off x="1552580" y="344957"/>
          <a:ext cx="1367190" cy="1367190"/>
        </a:xfrm>
        <a:prstGeom prst="ellipse">
          <a:avLst/>
        </a:prstGeom>
        <a:gradFill rotWithShape="1">
          <a:gsLst>
            <a:gs pos="0">
              <a:schemeClr val="accent5">
                <a:tint val="58000"/>
                <a:satMod val="300000"/>
              </a:schemeClr>
            </a:gs>
            <a:gs pos="100000">
              <a:schemeClr val="accent5">
                <a:tint val="68000"/>
                <a:satMod val="300000"/>
              </a:schemeClr>
            </a:gs>
          </a:gsLst>
          <a:path path="rect">
            <a:fillToRect l="50000" t="50000" r="50000" b="50000"/>
          </a:path>
        </a:gradFill>
        <a:ln w="6350" cap="rnd" cmpd="sng" algn="ctr">
          <a:solidFill>
            <a:schemeClr val="accent5">
              <a:shade val="95000"/>
              <a:satMod val="105000"/>
            </a:schemeClr>
          </a:solidFill>
          <a:prstDash val="solid"/>
        </a:ln>
        <a:effectLst>
          <a:outerShdw blurRad="45000" dist="25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rtlCol="0" anchor="ctr" anchorCtr="0">
          <a:noAutofit/>
        </a:bodyPr>
        <a:lstStyle/>
        <a:p>
          <a:pPr lvl="0" algn="ctr" defTabSz="889000">
            <a:lnSpc>
              <a:spcPct val="90000"/>
            </a:lnSpc>
            <a:spcBef>
              <a:spcPct val="0"/>
            </a:spcBef>
            <a:spcAft>
              <a:spcPct val="35000"/>
            </a:spcAft>
          </a:pPr>
          <a:r>
            <a:rPr lang="en-US" sz="2000" b="1" i="1" kern="1200" dirty="0" smtClean="0"/>
            <a:t>Alcohol</a:t>
          </a:r>
          <a:endParaRPr lang="es-ES" sz="1400" i="1" kern="1200" noProof="0" dirty="0"/>
        </a:p>
      </dsp:txBody>
      <dsp:txXfrm>
        <a:off x="1752800" y="545177"/>
        <a:ext cx="966750" cy="966750"/>
      </dsp:txXfrm>
    </dsp:sp>
    <dsp:sp modelId="{3A124036-F10C-490D-A530-1934143B248D}">
      <dsp:nvSpPr>
        <dsp:cNvPr id="0" name=""/>
        <dsp:cNvSpPr/>
      </dsp:nvSpPr>
      <dsp:spPr>
        <a:xfrm>
          <a:off x="3760744" y="2429038"/>
          <a:ext cx="2050786" cy="1367874"/>
        </a:xfrm>
        <a:prstGeom prst="rect">
          <a:avLst/>
        </a:prstGeom>
        <a:solidFill>
          <a:schemeClr val="accent1">
            <a:alpha val="90000"/>
            <a:tint val="40000"/>
            <a:hueOff val="0"/>
            <a:satOff val="0"/>
            <a:lumOff val="0"/>
            <a:alphaOff val="0"/>
          </a:schemeClr>
        </a:solidFill>
        <a:ln w="6350" cap="rnd" cmpd="sng" algn="ctr">
          <a:solidFill>
            <a:schemeClr val="tx1">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ctr" defTabSz="755650">
            <a:lnSpc>
              <a:spcPct val="90000"/>
            </a:lnSpc>
            <a:spcBef>
              <a:spcPct val="0"/>
            </a:spcBef>
            <a:spcAft>
              <a:spcPct val="35000"/>
            </a:spcAft>
          </a:pPr>
          <a:r>
            <a:rPr lang="en-US" sz="1700" b="1" i="0" kern="1200" dirty="0" smtClean="0"/>
            <a:t>Anfetaminas</a:t>
          </a:r>
          <a:endParaRPr lang="es-ES" sz="1700" kern="1200" dirty="0"/>
        </a:p>
      </dsp:txBody>
      <dsp:txXfrm>
        <a:off x="4088870" y="2429038"/>
        <a:ext cx="1722660" cy="1367874"/>
      </dsp:txXfrm>
    </dsp:sp>
    <dsp:sp modelId="{DF9ACB90-77F7-4AC4-A6EA-414A9B0ACB17}">
      <dsp:nvSpPr>
        <dsp:cNvPr id="0" name=""/>
        <dsp:cNvSpPr/>
      </dsp:nvSpPr>
      <dsp:spPr>
        <a:xfrm>
          <a:off x="4306738" y="303395"/>
          <a:ext cx="1367190" cy="1367190"/>
        </a:xfrm>
        <a:prstGeom prst="ellipse">
          <a:avLst/>
        </a:prstGeom>
        <a:gradFill rotWithShape="1">
          <a:gsLst>
            <a:gs pos="0">
              <a:schemeClr val="accent5">
                <a:tint val="58000"/>
                <a:satMod val="300000"/>
              </a:schemeClr>
            </a:gs>
            <a:gs pos="100000">
              <a:schemeClr val="accent5">
                <a:tint val="68000"/>
                <a:satMod val="300000"/>
              </a:schemeClr>
            </a:gs>
          </a:gsLst>
          <a:path path="rect">
            <a:fillToRect l="50000" t="50000" r="50000" b="50000"/>
          </a:path>
        </a:gradFill>
        <a:ln w="6350" cap="rnd" cmpd="sng" algn="ctr">
          <a:solidFill>
            <a:schemeClr val="accent5">
              <a:shade val="95000"/>
              <a:satMod val="105000"/>
            </a:schemeClr>
          </a:solidFill>
          <a:prstDash val="solid"/>
        </a:ln>
        <a:effectLst>
          <a:outerShdw blurRad="45000" dist="25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i="1" kern="1200" dirty="0" smtClean="0"/>
            <a:t>Tabaco</a:t>
          </a:r>
          <a:endParaRPr lang="es-ES" sz="2000" i="1" kern="1200" noProof="0" dirty="0"/>
        </a:p>
      </dsp:txBody>
      <dsp:txXfrm>
        <a:off x="4506958" y="503615"/>
        <a:ext cx="966750" cy="966750"/>
      </dsp:txXfrm>
    </dsp:sp>
    <dsp:sp modelId="{AD2806AC-6A03-4F05-9F4D-F72EA0E56FBF}">
      <dsp:nvSpPr>
        <dsp:cNvPr id="0" name=""/>
        <dsp:cNvSpPr/>
      </dsp:nvSpPr>
      <dsp:spPr>
        <a:xfrm>
          <a:off x="7571201" y="2502603"/>
          <a:ext cx="2050786" cy="1333759"/>
        </a:xfrm>
        <a:prstGeom prst="rect">
          <a:avLst/>
        </a:prstGeom>
        <a:solidFill>
          <a:schemeClr val="accent1">
            <a:alpha val="90000"/>
            <a:tint val="40000"/>
            <a:hueOff val="0"/>
            <a:satOff val="0"/>
            <a:lumOff val="0"/>
            <a:alphaOff val="0"/>
          </a:schemeClr>
        </a:solidFill>
        <a:ln w="6350" cap="rnd" cmpd="sng" algn="ctr">
          <a:solidFill>
            <a:schemeClr val="tx1">
              <a:lumMod val="60000"/>
              <a:lumOff val="4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rtlCol="0" anchor="ctr" anchorCtr="0">
          <a:noAutofit/>
        </a:bodyPr>
        <a:lstStyle/>
        <a:p>
          <a:pPr lvl="0" algn="ctr" defTabSz="755650">
            <a:lnSpc>
              <a:spcPct val="90000"/>
            </a:lnSpc>
            <a:spcBef>
              <a:spcPct val="0"/>
            </a:spcBef>
            <a:spcAft>
              <a:spcPct val="35000"/>
            </a:spcAft>
          </a:pPr>
          <a:r>
            <a:rPr lang="en-US" sz="1700" b="1" i="0" kern="1200" dirty="0" smtClean="0"/>
            <a:t> Psicofármacos</a:t>
          </a:r>
          <a:endParaRPr lang="en-US" sz="1700" kern="1200" dirty="0"/>
        </a:p>
      </dsp:txBody>
      <dsp:txXfrm>
        <a:off x="7899327" y="2502603"/>
        <a:ext cx="1722660" cy="1333759"/>
      </dsp:txXfrm>
    </dsp:sp>
    <dsp:sp modelId="{89E6DA6E-7A23-44BD-8A99-378091FF741D}">
      <dsp:nvSpPr>
        <dsp:cNvPr id="0" name=""/>
        <dsp:cNvSpPr/>
      </dsp:nvSpPr>
      <dsp:spPr>
        <a:xfrm>
          <a:off x="7127740" y="358807"/>
          <a:ext cx="1367190" cy="1367190"/>
        </a:xfrm>
        <a:prstGeom prst="ellipse">
          <a:avLst/>
        </a:prstGeom>
        <a:gradFill rotWithShape="1">
          <a:gsLst>
            <a:gs pos="0">
              <a:schemeClr val="accent5">
                <a:tint val="58000"/>
                <a:satMod val="300000"/>
              </a:schemeClr>
            </a:gs>
            <a:gs pos="100000">
              <a:schemeClr val="accent5">
                <a:tint val="68000"/>
                <a:satMod val="300000"/>
              </a:schemeClr>
            </a:gs>
          </a:gsLst>
          <a:path path="rect">
            <a:fillToRect l="50000" t="50000" r="50000" b="50000"/>
          </a:path>
        </a:gradFill>
        <a:ln w="6350" cap="rnd" cmpd="sng" algn="ctr">
          <a:solidFill>
            <a:schemeClr val="accent5">
              <a:shade val="95000"/>
              <a:satMod val="105000"/>
            </a:schemeClr>
          </a:solidFill>
          <a:prstDash val="solid"/>
        </a:ln>
        <a:effectLst>
          <a:outerShdw blurRad="45000" dist="25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rtlCol="0" anchor="ctr" anchorCtr="0">
          <a:noAutofit/>
        </a:bodyPr>
        <a:lstStyle/>
        <a:p>
          <a:pPr lvl="0" algn="ctr" defTabSz="622300">
            <a:lnSpc>
              <a:spcPct val="90000"/>
            </a:lnSpc>
            <a:spcBef>
              <a:spcPct val="0"/>
            </a:spcBef>
            <a:spcAft>
              <a:spcPct val="35000"/>
            </a:spcAft>
          </a:pPr>
          <a:r>
            <a:rPr lang="en-US" sz="1400" b="1" i="1" kern="1200" dirty="0" smtClean="0"/>
            <a:t>Cannabis (marihuana</a:t>
          </a:r>
          <a:endParaRPr lang="es-ES" sz="1400" i="1" kern="1200" noProof="0" dirty="0"/>
        </a:p>
      </dsp:txBody>
      <dsp:txXfrm>
        <a:off x="7327960" y="559027"/>
        <a:ext cx="966750" cy="96675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rtl="0">
              <a:defRPr sz="1300"/>
            </a:lvl1pPr>
          </a:lstStyle>
          <a:p>
            <a:pPr rtl="0"/>
            <a:endParaRPr lang="es-ES" dirty="0"/>
          </a:p>
        </p:txBody>
      </p:sp>
      <p:sp>
        <p:nvSpPr>
          <p:cNvPr id="3" name="Marcador de posición de fecha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l" rtl="0">
              <a:defRPr sz="1300"/>
            </a:lvl1pPr>
          </a:lstStyle>
          <a:p>
            <a:pPr algn="r" rtl="0"/>
            <a:fld id="{690DC06B-AB08-4449-BBF2-D264D52BB5AA}" type="datetime1">
              <a:rPr lang="es-ES" smtClean="0"/>
              <a:pPr algn="r" rtl="0"/>
              <a:t>26/09/2023</a:t>
            </a:fld>
            <a:r>
              <a:rPr lang="es-ES" dirty="0" smtClean="0"/>
              <a:t>​</a:t>
            </a:r>
            <a:endParaRPr lang="es-ES" dirty="0"/>
          </a:p>
        </p:txBody>
      </p:sp>
      <p:sp>
        <p:nvSpPr>
          <p:cNvPr id="4" name="Marcador de posición de pie de página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rtl="0">
              <a:defRPr sz="1300"/>
            </a:lvl1pPr>
          </a:lstStyle>
          <a:p>
            <a:pPr rtl="0"/>
            <a:endParaRPr lang="es-ES" dirty="0"/>
          </a:p>
        </p:txBody>
      </p:sp>
      <p:sp>
        <p:nvSpPr>
          <p:cNvPr id="5" name="Marcador de posición de número de diapositiva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l" rtl="0">
              <a:defRPr sz="1300"/>
            </a:lvl1pPr>
          </a:lstStyle>
          <a:p>
            <a:pPr algn="r" rtl="0"/>
            <a:fld id="{06834459-7356-44BF-850D-8B30C4FB3B6B}" type="slidenum">
              <a:rPr lang="es-ES" smtClean="0"/>
              <a:pPr algn="r" rtl="0"/>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rtl="0">
              <a:defRPr sz="1300"/>
            </a:lvl1pPr>
          </a:lstStyle>
          <a:p>
            <a:pPr rtl="0"/>
            <a:endParaRPr/>
          </a:p>
        </p:txBody>
      </p:sp>
      <p:sp>
        <p:nvSpPr>
          <p:cNvPr id="3" name="Marcador de posición de fecha 2"/>
          <p:cNvSpPr>
            <a:spLocks noGrp="1"/>
          </p:cNvSpPr>
          <p:nvPr>
            <p:ph type="dt" idx="1"/>
          </p:nvPr>
        </p:nvSpPr>
        <p:spPr>
          <a:xfrm>
            <a:off x="4023992" y="0"/>
            <a:ext cx="3078427" cy="513508"/>
          </a:xfrm>
          <a:prstGeom prst="rect">
            <a:avLst/>
          </a:prstGeom>
        </p:spPr>
        <p:txBody>
          <a:bodyPr vert="horz" lIns="99075" tIns="49538" rIns="99075" bIns="49538" rtlCol="0"/>
          <a:lstStyle>
            <a:lvl1pPr algn="l" rtl="0">
              <a:defRPr sz="1300"/>
            </a:lvl1pPr>
          </a:lstStyle>
          <a:p>
            <a:pPr algn="r"/>
            <a:fld id="{093B6963-495A-4FE1-8B7F-59E549A2EEB6}" type="datetime1">
              <a:rPr lang="es-ES" smtClean="0"/>
              <a:pPr algn="r"/>
              <a:t>26/09/2023</a:t>
            </a:fld>
            <a:endParaRPr lang="es-ES" dirty="0"/>
          </a:p>
        </p:txBody>
      </p:sp>
      <p:sp>
        <p:nvSpPr>
          <p:cNvPr id="4" name="Marcador de posición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rtl="0"/>
            <a:endParaRPr/>
          </a:p>
        </p:txBody>
      </p:sp>
      <p:sp>
        <p:nvSpPr>
          <p:cNvPr id="5" name="Marcador de posición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rtl="0"/>
            <a:r>
              <a:t>Haga clic para modificar el estilo de texto del patrón</a:t>
            </a:r>
          </a:p>
          <a:p>
            <a:pPr lvl="1" rtl="0"/>
            <a:r>
              <a:t>Segundo nivel</a:t>
            </a:r>
          </a:p>
          <a:p>
            <a:pPr lvl="2" rtl="0"/>
            <a:r>
              <a:t>Tercer nivel</a:t>
            </a:r>
          </a:p>
          <a:p>
            <a:pPr lvl="3" rtl="0"/>
            <a:r>
              <a:t>Cuarto nivel</a:t>
            </a:r>
          </a:p>
          <a:p>
            <a:pPr lvl="4" rtl="0"/>
            <a:r>
              <a:t>Quinto nivel</a:t>
            </a:r>
            <a:endParaRPr/>
          </a:p>
        </p:txBody>
      </p:sp>
      <p:sp>
        <p:nvSpPr>
          <p:cNvPr id="6" name="Marcador de posición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rtl="0">
              <a:defRPr sz="1300"/>
            </a:lvl1pPr>
          </a:lstStyle>
          <a:p>
            <a:pPr rtl="0"/>
            <a:endParaRPr/>
          </a:p>
        </p:txBody>
      </p:sp>
      <p:sp>
        <p:nvSpPr>
          <p:cNvPr id="7" name="Marcador de posición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l" rtl="0">
              <a:defRPr sz="1300"/>
            </a:lvl1pPr>
          </a:lstStyle>
          <a:p>
            <a:pPr algn="r"/>
            <a:fld id="{0A3C37BE-C303-496D-B5CD-85F2937540FC}" type="slidenum">
              <a:rPr lang="es-ES" smtClean="0"/>
              <a:pPr algn="r"/>
              <a:t>‹Nº›</a:t>
            </a:fld>
            <a:endParaRPr lang="es-E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a:t>
            </a:fld>
            <a:endParaRPr lang="es-ES" dirty="0"/>
          </a:p>
        </p:txBody>
      </p:sp>
    </p:spTree>
    <p:extLst>
      <p:ext uri="{BB962C8B-B14F-4D97-AF65-F5344CB8AC3E}">
        <p14:creationId xmlns:p14="http://schemas.microsoft.com/office/powerpoint/2010/main" val="182991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18</a:t>
            </a:fld>
            <a:endParaRPr lang="es-ES" dirty="0"/>
          </a:p>
        </p:txBody>
      </p:sp>
    </p:spTree>
    <p:extLst>
      <p:ext uri="{BB962C8B-B14F-4D97-AF65-F5344CB8AC3E}">
        <p14:creationId xmlns:p14="http://schemas.microsoft.com/office/powerpoint/2010/main" val="151245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19</a:t>
            </a:fld>
            <a:endParaRPr lang="es-ES" dirty="0"/>
          </a:p>
        </p:txBody>
      </p:sp>
    </p:spTree>
    <p:extLst>
      <p:ext uri="{BB962C8B-B14F-4D97-AF65-F5344CB8AC3E}">
        <p14:creationId xmlns:p14="http://schemas.microsoft.com/office/powerpoint/2010/main" val="412123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2</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3</a:t>
            </a:fld>
            <a:endParaRPr lang="es-ES" dirty="0"/>
          </a:p>
        </p:txBody>
      </p:sp>
    </p:spTree>
    <p:extLst>
      <p:ext uri="{BB962C8B-B14F-4D97-AF65-F5344CB8AC3E}">
        <p14:creationId xmlns:p14="http://schemas.microsoft.com/office/powerpoint/2010/main" val="189111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5</a:t>
            </a:fld>
            <a:endParaRPr lang="es-ES" dirty="0"/>
          </a:p>
        </p:txBody>
      </p:sp>
    </p:spTree>
    <p:extLst>
      <p:ext uri="{BB962C8B-B14F-4D97-AF65-F5344CB8AC3E}">
        <p14:creationId xmlns:p14="http://schemas.microsoft.com/office/powerpoint/2010/main" val="32757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7</a:t>
            </a:fld>
            <a:endParaRPr lang="es-ES" dirty="0"/>
          </a:p>
        </p:txBody>
      </p:sp>
    </p:spTree>
    <p:extLst>
      <p:ext uri="{BB962C8B-B14F-4D97-AF65-F5344CB8AC3E}">
        <p14:creationId xmlns:p14="http://schemas.microsoft.com/office/powerpoint/2010/main" val="409244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rtl="0"/>
            <a:fld id="{0A3C37BE-C303-496D-B5CD-85F2937540FC}" type="slidenum">
              <a:rPr lang="es-ES" smtClean="0"/>
              <a:pPr algn="r" rtl="0"/>
              <a:t>14</a:t>
            </a:fld>
            <a:endParaRPr lang="es-ES" dirty="0"/>
          </a:p>
        </p:txBody>
      </p:sp>
    </p:spTree>
    <p:extLst>
      <p:ext uri="{BB962C8B-B14F-4D97-AF65-F5344CB8AC3E}">
        <p14:creationId xmlns:p14="http://schemas.microsoft.com/office/powerpoint/2010/main" val="372094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15</a:t>
            </a:fld>
            <a:endParaRPr lang="es-ES" dirty="0"/>
          </a:p>
        </p:txBody>
      </p:sp>
    </p:spTree>
    <p:extLst>
      <p:ext uri="{BB962C8B-B14F-4D97-AF65-F5344CB8AC3E}">
        <p14:creationId xmlns:p14="http://schemas.microsoft.com/office/powerpoint/2010/main" val="328874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16</a:t>
            </a:fld>
            <a:endParaRPr lang="es-ES" dirty="0"/>
          </a:p>
        </p:txBody>
      </p:sp>
    </p:spTree>
    <p:extLst>
      <p:ext uri="{BB962C8B-B14F-4D97-AF65-F5344CB8AC3E}">
        <p14:creationId xmlns:p14="http://schemas.microsoft.com/office/powerpoint/2010/main" val="176403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rtl="0"/>
            <a:fld id="{0A3C37BE-C303-496D-B5CD-85F2937540FC}" type="slidenum">
              <a:rPr lang="es-ES" smtClean="0"/>
              <a:pPr algn="r" rtl="0"/>
              <a:t>17</a:t>
            </a:fld>
            <a:endParaRPr lang="es-ES" dirty="0"/>
          </a:p>
        </p:txBody>
      </p:sp>
    </p:spTree>
    <p:extLst>
      <p:ext uri="{BB962C8B-B14F-4D97-AF65-F5344CB8AC3E}">
        <p14:creationId xmlns:p14="http://schemas.microsoft.com/office/powerpoint/2010/main" val="14423649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editar el estilo de subtítulo del patrón</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934A2FF8-4559-4149-8B79-D85ED6F0B853}" type="datetime1">
              <a:rPr lang="es-ES" smtClean="0"/>
              <a:pPr/>
              <a:t>26/09/2023</a:t>
            </a:fld>
            <a:r>
              <a:rPr lang="es-ES" dirty="0" smtClean="0"/>
              <a:t>​</a:t>
            </a:r>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imagen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p>
            <a:r>
              <a:rPr lang="es-ES" dirty="0" smtClean="0"/>
              <a:t>​</a:t>
            </a:r>
            <a:fld id="{99FE88BC-BA9C-41DB-8175-8FC1D1B95355}" type="datetime1">
              <a:rPr lang="es-ES" smtClean="0"/>
              <a:pPr/>
              <a:t>26/09/2023</a:t>
            </a:fld>
            <a:r>
              <a:rPr lang="es-ES" dirty="0" smtClean="0"/>
              <a:t>​</a:t>
            </a:r>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7776A268-E945-41BF-9F85-D7A3B8400346}" type="datetime1">
              <a:rPr lang="es-ES" smtClean="0"/>
              <a:pPr/>
              <a:t>26/09/2023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04900" y="365125"/>
            <a:ext cx="8098896" cy="5811838"/>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CEC05348-D021-422A-8D9F-89EEB8C0F442}" type="datetime1">
              <a:rPr lang="es-ES" smtClean="0"/>
              <a:pPr/>
              <a:t>26/09/2023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grpSp>
        <p:nvGrpSpPr>
          <p:cNvPr id="7" name="Grupo 6"/>
          <p:cNvGrpSpPr/>
          <p:nvPr/>
        </p:nvGrpSpPr>
        <p:grpSpPr>
          <a:xfrm rot="5400000">
            <a:off x="6514047" y="3228843"/>
            <a:ext cx="5632704" cy="84403"/>
            <a:chOff x="1073150" y="1219201"/>
            <a:chExt cx="10058400" cy="63125"/>
          </a:xfrm>
        </p:grpSpPr>
        <p:cxnSp>
          <p:nvCxnSpPr>
            <p:cNvPr id="8" name="Conector rec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D74F43DC-6EDA-4D74-8B4D-EE036F982A34}" type="datetime1">
              <a:rPr lang="es-ES" smtClean="0"/>
              <a:pPr/>
              <a:t>26/09/2023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editar el estilo de subtítulo del patrón</a:t>
            </a:r>
            <a:endParaRPr lang="es-ES" noProof="0" dirty="0"/>
          </a:p>
        </p:txBody>
      </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s-ES" noProof="0" smtClean="0"/>
              <a:t>Haga clic en el icono para agregar una imagen</a:t>
            </a:r>
            <a:endParaRPr lang="es-ES" noProof="0" dirty="0"/>
          </a:p>
        </p:txBody>
      </p:sp>
      <p:sp>
        <p:nvSpPr>
          <p:cNvPr id="19" name="Texto de instruccione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s-ES" sz="1200" b="1" i="1" noProof="0" dirty="0" smtClean="0">
                <a:latin typeface="Arial" pitchFamily="34" charset="0"/>
                <a:cs typeface="Arial" pitchFamily="34" charset="0"/>
              </a:rPr>
              <a:t>NOTA:</a:t>
            </a:r>
          </a:p>
          <a:p>
            <a:pPr rtl="0"/>
            <a:r>
              <a:rPr lang="es-ES" sz="1200" i="1" noProof="0" dirty="0" smtClean="0">
                <a:latin typeface="Arial" pitchFamily="34" charset="0"/>
                <a:cs typeface="Arial" pitchFamily="34" charset="0"/>
              </a:rPr>
              <a:t>Para cambiar la imagen de esta diapositiva, seleccione la imagen y elimínela. Después, haga clic en el icono Imágenes del marcador de posición para insertar su propia imagen.</a:t>
            </a:r>
            <a:endParaRPr lang="es-ES"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smtClean="0"/>
              <a:t>Editar el estilo de texto del patrón</a:t>
            </a:r>
          </a:p>
        </p:txBody>
      </p:sp>
      <p:sp>
        <p:nvSpPr>
          <p:cNvPr id="4" name="Marcador de posición de fecha 3"/>
          <p:cNvSpPr>
            <a:spLocks noGrp="1"/>
          </p:cNvSpPr>
          <p:nvPr>
            <p:ph type="dt" sz="half" idx="10"/>
          </p:nvPr>
        </p:nvSpPr>
        <p:spPr/>
        <p:txBody>
          <a:bodyPr rtlCol="0"/>
          <a:lstStyle>
            <a:lvl1pPr>
              <a:defRPr/>
            </a:lvl1pPr>
          </a:lstStyle>
          <a:p>
            <a:fld id="{2385DCDB-4A77-4170-9E07-5F1D7C0A0A5B}" type="datetime1">
              <a:rPr lang="es-ES" smtClean="0"/>
              <a:pPr/>
              <a:t>26/09/2023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B3C6D8C4-ADF9-42A1-9ABC-C61A9E9D2D08}" type="datetime1">
              <a:rPr lang="es-ES" smtClean="0"/>
              <a:pPr/>
              <a:t>26/09/2023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1104900" y="2424112"/>
            <a:ext cx="4919472" cy="37480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6166110" y="2424112"/>
            <a:ext cx="4919472" cy="37480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p>
            <a:r>
              <a:rPr lang="es-ES" dirty="0" smtClean="0"/>
              <a:t>​</a:t>
            </a:r>
            <a:fld id="{5B79CF11-FD05-4F88-8EC3-5D4F176B79FC}" type="datetime1">
              <a:rPr lang="es-ES" smtClean="0"/>
              <a:pPr/>
              <a:t>26/09/2023</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r>
              <a:rPr lang="es-ES" dirty="0" smtClean="0"/>
              <a:t>​</a:t>
            </a:r>
            <a:fld id="{FEAFC309-1B63-44A4-A9FC-29FA1501E26B}" type="datetime1">
              <a:rPr lang="es-ES" smtClean="0"/>
              <a:pPr/>
              <a:t>26/09/2023</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fld id="{87850802-155D-414A-A9FD-662B6F0E4656}" type="datetime1">
              <a:rPr lang="es-ES" smtClean="0"/>
              <a:pPr/>
              <a:t>26/09/2023</a:t>
            </a:fld>
            <a:r>
              <a:rPr lang="es-ES" dirty="0" smtClean="0"/>
              <a:t>​</a:t>
            </a:r>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p>
            <a:r>
              <a:rPr lang="es-ES" dirty="0" smtClean="0"/>
              <a:t>​</a:t>
            </a:r>
            <a:fld id="{5146D9C0-42AF-411F-B87E-5CF0AD6A3E2D}" type="datetime1">
              <a:rPr lang="es-ES" smtClean="0"/>
              <a:pPr/>
              <a:t>26/09/2023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4" name="Marcador de posición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EB0EBC17-0101-4DBA-89EA-55E7A4727CA3}" type="datetime1">
              <a:rPr lang="es-ES" noProof="0" smtClean="0"/>
              <a:pPr/>
              <a:t>26/09/2023</a:t>
            </a:fld>
            <a:endParaRPr lang="es-ES" noProof="0" dirty="0"/>
          </a:p>
        </p:txBody>
      </p:sp>
      <p:sp>
        <p:nvSpPr>
          <p:cNvPr id="5" name="Marcador de posición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es-ES" noProof="0" smtClean="0"/>
              <a:pPr algn="r"/>
              <a:t>‹Nº›</a:t>
            </a:fld>
            <a:endParaRPr lang="es-ES" noProof="0" dirty="0"/>
          </a:p>
        </p:txBody>
      </p:sp>
      <p:grpSp>
        <p:nvGrpSpPr>
          <p:cNvPr id="15" name="Grupo 14"/>
          <p:cNvGrpSpPr/>
          <p:nvPr/>
        </p:nvGrpSpPr>
        <p:grpSpPr>
          <a:xfrm>
            <a:off x="1103376" y="1219201"/>
            <a:ext cx="9985248"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04900" y="2292094"/>
            <a:ext cx="5734050" cy="2219691"/>
          </a:xfrm>
        </p:spPr>
        <p:txBody>
          <a:bodyPr rtlCol="0" anchor="ctr"/>
          <a:lstStyle/>
          <a:p>
            <a:pPr rtl="0"/>
            <a:r>
              <a:rPr lang="es-ES" b="1" i="1" dirty="0" smtClean="0"/>
              <a:t>Adicciones</a:t>
            </a:r>
            <a:r>
              <a:rPr lang="es-ES" dirty="0" smtClean="0"/>
              <a:t> </a:t>
            </a:r>
            <a:endParaRPr lang="es-ES" dirty="0"/>
          </a:p>
        </p:txBody>
      </p:sp>
      <p:sp>
        <p:nvSpPr>
          <p:cNvPr id="7" name="Subtítulo 6"/>
          <p:cNvSpPr>
            <a:spLocks noGrp="1"/>
          </p:cNvSpPr>
          <p:nvPr>
            <p:ph type="subTitle" idx="1"/>
          </p:nvPr>
        </p:nvSpPr>
        <p:spPr/>
        <p:txBody>
          <a:bodyPr rtlCol="0"/>
          <a:lstStyle/>
          <a:p>
            <a:pPr algn="r" rtl="0"/>
            <a:r>
              <a:rPr lang="es-ES" b="1" dirty="0" smtClean="0"/>
              <a:t>Departamento de Orientación </a:t>
            </a:r>
          </a:p>
          <a:p>
            <a:pPr algn="r" rtl="0"/>
            <a:r>
              <a:rPr lang="es-ES" b="1" dirty="0" smtClean="0"/>
              <a:t>Septiembre de 2023</a:t>
            </a:r>
            <a:endParaRPr lang="es-ES" b="1" dirty="0"/>
          </a:p>
        </p:txBody>
      </p:sp>
      <p:pic>
        <p:nvPicPr>
          <p:cNvPr id="5" name="Marcador de posición de imagen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049" r="19049"/>
          <a:stretch>
            <a:fillRect/>
          </a:stretch>
        </p:blipFill>
        <p:spPr/>
      </p:pic>
      <p:pic>
        <p:nvPicPr>
          <p:cNvPr id="3" name="Imagen 2"/>
          <p:cNvPicPr>
            <a:picLocks noChangeAspect="1"/>
          </p:cNvPicPr>
          <p:nvPr/>
        </p:nvPicPr>
        <p:blipFill>
          <a:blip r:embed="rId4"/>
          <a:stretch>
            <a:fillRect/>
          </a:stretch>
        </p:blipFill>
        <p:spPr>
          <a:xfrm>
            <a:off x="2926080" y="133134"/>
            <a:ext cx="1365622" cy="908383"/>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083" y="0"/>
            <a:ext cx="2335237" cy="6858000"/>
          </a:xfrm>
          <a:prstGeom prst="rect">
            <a:avLst/>
          </a:prstGeom>
        </p:spPr>
      </p:pic>
      <p:sp>
        <p:nvSpPr>
          <p:cNvPr id="2" name="Título 1"/>
          <p:cNvSpPr>
            <a:spLocks noGrp="1"/>
          </p:cNvSpPr>
          <p:nvPr>
            <p:ph type="title"/>
          </p:nvPr>
        </p:nvSpPr>
        <p:spPr>
          <a:xfrm>
            <a:off x="1133036" y="540434"/>
            <a:ext cx="9980682" cy="1096962"/>
          </a:xfrm>
        </p:spPr>
        <p:txBody>
          <a:bodyPr/>
          <a:lstStyle/>
          <a:p>
            <a:pPr lvl="0"/>
            <a:r>
              <a:rPr lang="en-US" b="1" dirty="0" smtClean="0"/>
              <a:t>CANNABIS (MARIHUANA)</a:t>
            </a:r>
            <a:r>
              <a:rPr lang="es-ES" b="1" i="1" dirty="0"/>
              <a:t/>
            </a:r>
            <a:br>
              <a:rPr lang="es-ES" b="1" i="1" dirty="0"/>
            </a:br>
            <a:endParaRPr lang="es-CL" b="1" dirty="0"/>
          </a:p>
        </p:txBody>
      </p:sp>
      <p:sp>
        <p:nvSpPr>
          <p:cNvPr id="4" name="Rectángulo 3"/>
          <p:cNvSpPr/>
          <p:nvPr/>
        </p:nvSpPr>
        <p:spPr>
          <a:xfrm>
            <a:off x="2560320" y="1637396"/>
            <a:ext cx="8862888" cy="3693319"/>
          </a:xfrm>
          <a:prstGeom prst="rect">
            <a:avLst/>
          </a:prstGeom>
        </p:spPr>
        <p:txBody>
          <a:bodyPr wrap="square">
            <a:spAutoFit/>
          </a:bodyPr>
          <a:lstStyle/>
          <a:p>
            <a:pPr algn="just"/>
            <a:r>
              <a:rPr lang="es-ES" dirty="0">
                <a:solidFill>
                  <a:srgbClr val="3B3B3B"/>
                </a:solidFill>
                <a:latin typeface="Inter"/>
              </a:rPr>
              <a:t>Un cannabinoide es un compuesto orgánico que pertenece al grupo de los terpenofenoles y activa los receptores cannabinoides en el organismo humano. Los cannabinoides más conocidos del cannabis son el </a:t>
            </a:r>
            <a:r>
              <a:rPr lang="es-ES" b="1" dirty="0">
                <a:solidFill>
                  <a:srgbClr val="3B3B3B"/>
                </a:solidFill>
                <a:latin typeface="Inter"/>
              </a:rPr>
              <a:t>cannabidiol (CBD)</a:t>
            </a:r>
            <a:r>
              <a:rPr lang="es-ES" dirty="0">
                <a:solidFill>
                  <a:srgbClr val="3B3B3B"/>
                </a:solidFill>
                <a:latin typeface="Inter"/>
              </a:rPr>
              <a:t> y el</a:t>
            </a:r>
            <a:r>
              <a:rPr lang="es-ES" b="1" dirty="0">
                <a:solidFill>
                  <a:srgbClr val="3B3B3B"/>
                </a:solidFill>
                <a:latin typeface="Inter"/>
              </a:rPr>
              <a:t> tetrahidrocannabinol (THC)</a:t>
            </a:r>
            <a:r>
              <a:rPr lang="es-ES" dirty="0">
                <a:solidFill>
                  <a:srgbClr val="3B3B3B"/>
                </a:solidFill>
                <a:latin typeface="Inter"/>
              </a:rPr>
              <a:t>, el principal compuesto psicoactivo de la marihuana.</a:t>
            </a:r>
          </a:p>
          <a:p>
            <a:pPr algn="just"/>
            <a:r>
              <a:rPr lang="es-ES" dirty="0">
                <a:solidFill>
                  <a:srgbClr val="3B3B3B"/>
                </a:solidFill>
                <a:latin typeface="Inter"/>
              </a:rPr>
              <a:t>Los </a:t>
            </a:r>
            <a:r>
              <a:rPr lang="es-ES" b="1" dirty="0">
                <a:solidFill>
                  <a:srgbClr val="3B3B3B"/>
                </a:solidFill>
                <a:latin typeface="Inter"/>
              </a:rPr>
              <a:t>efectos principales de estas sustancias</a:t>
            </a:r>
            <a:r>
              <a:rPr lang="es-ES" dirty="0">
                <a:solidFill>
                  <a:srgbClr val="3B3B3B"/>
                </a:solidFill>
                <a:latin typeface="Inter"/>
              </a:rPr>
              <a:t> son una euforia moderada, relajación, intensidad en las experiencias (aunque se pueden vivir negativamente con paranoias, ataques de angustia). Una vez pasada la fase de euforia, pueden aparecer ataques de ansiedad, miedo, desconfianza en los demás y pánico. </a:t>
            </a:r>
          </a:p>
          <a:p>
            <a:pPr algn="just"/>
            <a:r>
              <a:rPr lang="es-ES" dirty="0">
                <a:solidFill>
                  <a:srgbClr val="3B3B3B"/>
                </a:solidFill>
                <a:latin typeface="Inter"/>
              </a:rPr>
              <a:t>Los </a:t>
            </a:r>
            <a:r>
              <a:rPr lang="es-ES" b="1" dirty="0">
                <a:solidFill>
                  <a:srgbClr val="3B3B3B"/>
                </a:solidFill>
                <a:latin typeface="Inter"/>
              </a:rPr>
              <a:t>efectos secundarios</a:t>
            </a:r>
            <a:r>
              <a:rPr lang="es-ES" dirty="0">
                <a:solidFill>
                  <a:srgbClr val="3B3B3B"/>
                </a:solidFill>
                <a:latin typeface="Inter"/>
              </a:rPr>
              <a:t> de esta droga pueden ser la somnolencia, los cambios en la percepción espacio-temporal (en general, conducir bajo los efectos de las drogas es peligroso y en el caso del cannabis es especialmente peligroso), la agitación, irritación, conjuntivitis, midriasis (pupilas dilatadas). También se han documentado efectos cardiovasculares como taquicardia y cambios en la presión arterial.</a:t>
            </a:r>
            <a:endParaRPr lang="es-ES" b="0" i="0" dirty="0">
              <a:solidFill>
                <a:srgbClr val="3B3B3B"/>
              </a:solidFill>
              <a:effectLst/>
              <a:latin typeface="Inter"/>
            </a:endParaRPr>
          </a:p>
        </p:txBody>
      </p:sp>
    </p:spTree>
    <p:extLst>
      <p:ext uri="{BB962C8B-B14F-4D97-AF65-F5344CB8AC3E}">
        <p14:creationId xmlns:p14="http://schemas.microsoft.com/office/powerpoint/2010/main" val="6994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COCAINA</a:t>
            </a:r>
            <a:endParaRPr lang="es-CL" b="1" dirty="0"/>
          </a:p>
        </p:txBody>
      </p:sp>
      <p:sp>
        <p:nvSpPr>
          <p:cNvPr id="3" name="Rectángulo 2"/>
          <p:cNvSpPr/>
          <p:nvPr/>
        </p:nvSpPr>
        <p:spPr>
          <a:xfrm>
            <a:off x="745588" y="1686916"/>
            <a:ext cx="10339994" cy="3970318"/>
          </a:xfrm>
          <a:prstGeom prst="rect">
            <a:avLst/>
          </a:prstGeom>
        </p:spPr>
        <p:txBody>
          <a:bodyPr wrap="square">
            <a:spAutoFit/>
          </a:bodyPr>
          <a:lstStyle/>
          <a:p>
            <a:pPr algn="just"/>
            <a:r>
              <a:rPr lang="es-ES" dirty="0">
                <a:solidFill>
                  <a:srgbClr val="3B3B3B"/>
                </a:solidFill>
                <a:latin typeface="Inter"/>
              </a:rPr>
              <a:t>La cocaína entra dentro de la clasificación de drogas </a:t>
            </a:r>
            <a:r>
              <a:rPr lang="es-ES" b="1" dirty="0">
                <a:solidFill>
                  <a:srgbClr val="3B3B3B"/>
                </a:solidFill>
                <a:latin typeface="Inter"/>
              </a:rPr>
              <a:t>estimulantes</a:t>
            </a:r>
            <a:r>
              <a:rPr lang="es-ES" dirty="0">
                <a:solidFill>
                  <a:srgbClr val="3B3B3B"/>
                </a:solidFill>
                <a:latin typeface="Inter"/>
              </a:rPr>
              <a:t>. Proporciona al consumidor una sensación de euforia y excitación, seguida de energía y confianza. </a:t>
            </a:r>
            <a:r>
              <a:rPr lang="es-ES" b="1" dirty="0">
                <a:solidFill>
                  <a:srgbClr val="3B3B3B"/>
                </a:solidFill>
                <a:latin typeface="Inter"/>
              </a:rPr>
              <a:t>Genera una adicción </a:t>
            </a:r>
            <a:r>
              <a:rPr lang="es-ES" b="1" dirty="0" smtClean="0">
                <a:solidFill>
                  <a:srgbClr val="3B3B3B"/>
                </a:solidFill>
                <a:latin typeface="Inter"/>
              </a:rPr>
              <a:t>rápida.</a:t>
            </a:r>
            <a:endParaRPr lang="es-ES" dirty="0">
              <a:solidFill>
                <a:srgbClr val="3B3B3B"/>
              </a:solidFill>
              <a:latin typeface="Inter"/>
            </a:endParaRPr>
          </a:p>
          <a:p>
            <a:pPr algn="just"/>
            <a:r>
              <a:rPr lang="es-ES" dirty="0">
                <a:solidFill>
                  <a:srgbClr val="3B3B3B"/>
                </a:solidFill>
                <a:latin typeface="Inter"/>
              </a:rPr>
              <a:t>Entre los</a:t>
            </a:r>
            <a:r>
              <a:rPr lang="es-ES" b="1" dirty="0">
                <a:solidFill>
                  <a:srgbClr val="3B3B3B"/>
                </a:solidFill>
                <a:latin typeface="Inter"/>
              </a:rPr>
              <a:t> efectos físicos de esta droga</a:t>
            </a:r>
            <a:r>
              <a:rPr lang="es-ES" dirty="0">
                <a:solidFill>
                  <a:srgbClr val="3B3B3B"/>
                </a:solidFill>
                <a:latin typeface="Inter"/>
              </a:rPr>
              <a:t>: dilatación de las pupilas y enrojecimiento de los ojos. Puede causar complicaciones médicas como</a:t>
            </a:r>
            <a:r>
              <a:rPr lang="es-ES" b="1" dirty="0">
                <a:solidFill>
                  <a:srgbClr val="3B3B3B"/>
                </a:solidFill>
                <a:latin typeface="Inter"/>
              </a:rPr>
              <a:t> infartos </a:t>
            </a:r>
            <a:r>
              <a:rPr lang="es-ES" dirty="0">
                <a:solidFill>
                  <a:srgbClr val="3B3B3B"/>
                </a:solidFill>
                <a:latin typeface="Inter"/>
              </a:rPr>
              <a:t>causados por la vasoconstricción y los espasmos y </a:t>
            </a:r>
            <a:r>
              <a:rPr lang="es-ES" b="1" dirty="0">
                <a:solidFill>
                  <a:srgbClr val="3B3B3B"/>
                </a:solidFill>
                <a:latin typeface="Inter"/>
              </a:rPr>
              <a:t>crisis hipertensivas</a:t>
            </a:r>
            <a:r>
              <a:rPr lang="es-ES" dirty="0">
                <a:solidFill>
                  <a:srgbClr val="3B3B3B"/>
                </a:solidFill>
                <a:latin typeface="Inter"/>
              </a:rPr>
              <a:t> que pueden provocar una hemorragia cerebral. </a:t>
            </a:r>
          </a:p>
          <a:p>
            <a:pPr algn="just"/>
            <a:r>
              <a:rPr lang="es-ES" dirty="0">
                <a:solidFill>
                  <a:srgbClr val="3B3B3B"/>
                </a:solidFill>
                <a:latin typeface="Inter"/>
              </a:rPr>
              <a:t>El </a:t>
            </a:r>
            <a:r>
              <a:rPr lang="es-ES" b="1" dirty="0">
                <a:solidFill>
                  <a:srgbClr val="3B3B3B"/>
                </a:solidFill>
                <a:latin typeface="Inter"/>
              </a:rPr>
              <a:t>consumo durante el embarazo</a:t>
            </a:r>
            <a:r>
              <a:rPr lang="es-ES" dirty="0">
                <a:solidFill>
                  <a:srgbClr val="3B3B3B"/>
                </a:solidFill>
                <a:latin typeface="Inter"/>
              </a:rPr>
              <a:t> provoca crecimiento deficiente del feto, complicaciones durante la gestación debido a la acción vasoconstrictora (aborto, desprendimiento de la placenta), crecimiento intrauterino retardado (CIR), prematuridad, malformaciones en el feto.</a:t>
            </a:r>
          </a:p>
          <a:p>
            <a:pPr algn="just"/>
            <a:r>
              <a:rPr lang="es-ES" dirty="0">
                <a:solidFill>
                  <a:srgbClr val="3B3B3B"/>
                </a:solidFill>
                <a:latin typeface="Inter"/>
              </a:rPr>
              <a:t>En esta clasificación de drogas también entra la </a:t>
            </a:r>
            <a:r>
              <a:rPr lang="es-ES" b="1" dirty="0">
                <a:solidFill>
                  <a:srgbClr val="3B3B3B"/>
                </a:solidFill>
                <a:latin typeface="Inter"/>
              </a:rPr>
              <a:t>cocaína crack</a:t>
            </a:r>
            <a:r>
              <a:rPr lang="es-ES" dirty="0">
                <a:solidFill>
                  <a:srgbClr val="3B3B3B"/>
                </a:solidFill>
                <a:latin typeface="Inter"/>
              </a:rPr>
              <a:t>. Se concibió y sintetizó originalmente como un sustituto de la cocaína porque el consumo nasal provoca la destrucción de los tejidos nasales, por lo que la inhalación era el único modo alternativo de ingesta. Su consumo continuado y prolongado puede provocar psicosis, estados paranoicos acompañados de delirios y alucinaciones, agresividad y alienación. </a:t>
            </a:r>
          </a:p>
          <a:p>
            <a:pPr algn="just"/>
            <a:endParaRPr lang="es-ES" b="1" i="0" dirty="0">
              <a:solidFill>
                <a:srgbClr val="3B3B3B"/>
              </a:solidFill>
              <a:effectLst/>
              <a:latin typeface="Vollkorn"/>
            </a:endParaRPr>
          </a:p>
        </p:txBody>
      </p:sp>
    </p:spTree>
    <p:extLst>
      <p:ext uri="{BB962C8B-B14F-4D97-AF65-F5344CB8AC3E}">
        <p14:creationId xmlns:p14="http://schemas.microsoft.com/office/powerpoint/2010/main" val="36457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775" y="507274"/>
            <a:ext cx="9980682" cy="1096962"/>
          </a:xfrm>
        </p:spPr>
        <p:txBody>
          <a:bodyPr/>
          <a:lstStyle/>
          <a:p>
            <a:r>
              <a:rPr lang="es-CL" b="1" dirty="0" smtClean="0"/>
              <a:t>ANFETAMINAS</a:t>
            </a:r>
            <a:r>
              <a:rPr lang="es-CL" b="1" dirty="0"/>
              <a:t/>
            </a:r>
            <a:br>
              <a:rPr lang="es-CL" b="1" dirty="0"/>
            </a:br>
            <a:endParaRPr lang="es-CL" dirty="0"/>
          </a:p>
        </p:txBody>
      </p:sp>
      <p:sp>
        <p:nvSpPr>
          <p:cNvPr id="3" name="Rectángulo 2"/>
          <p:cNvSpPr/>
          <p:nvPr/>
        </p:nvSpPr>
        <p:spPr>
          <a:xfrm>
            <a:off x="535578" y="1898197"/>
            <a:ext cx="4725739" cy="4524315"/>
          </a:xfrm>
          <a:prstGeom prst="rect">
            <a:avLst/>
          </a:prstGeom>
        </p:spPr>
        <p:txBody>
          <a:bodyPr wrap="square">
            <a:spAutoFit/>
          </a:bodyPr>
          <a:lstStyle/>
          <a:p>
            <a:r>
              <a:rPr lang="es-ES" dirty="0">
                <a:solidFill>
                  <a:srgbClr val="3B3B3B"/>
                </a:solidFill>
                <a:latin typeface="Inter"/>
              </a:rPr>
              <a:t>Las anfetaminas </a:t>
            </a:r>
            <a:r>
              <a:rPr lang="es-ES" b="1" dirty="0">
                <a:solidFill>
                  <a:srgbClr val="3B3B3B"/>
                </a:solidFill>
                <a:latin typeface="Inter"/>
              </a:rPr>
              <a:t>son legales cuando las receta un médico</a:t>
            </a:r>
            <a:r>
              <a:rPr lang="es-ES" dirty="0">
                <a:solidFill>
                  <a:srgbClr val="3B3B3B"/>
                </a:solidFill>
                <a:latin typeface="Inter"/>
              </a:rPr>
              <a:t> y se utilizan para tratar algunos problemas de salud, pero son ilegales sin prescripción médica y para uso recreativo.</a:t>
            </a:r>
          </a:p>
          <a:p>
            <a:pPr algn="just"/>
            <a:r>
              <a:rPr lang="es-ES" dirty="0">
                <a:solidFill>
                  <a:srgbClr val="3B3B3B"/>
                </a:solidFill>
                <a:latin typeface="Inter"/>
              </a:rPr>
              <a:t>Las </a:t>
            </a:r>
            <a:r>
              <a:rPr lang="es-ES" b="1" dirty="0">
                <a:solidFill>
                  <a:srgbClr val="3B3B3B"/>
                </a:solidFill>
                <a:latin typeface="Inter"/>
              </a:rPr>
              <a:t>anfetaminas</a:t>
            </a:r>
            <a:r>
              <a:rPr lang="es-ES" dirty="0">
                <a:solidFill>
                  <a:srgbClr val="3B3B3B"/>
                </a:solidFill>
                <a:latin typeface="Inter"/>
              </a:rPr>
              <a:t> pertenecen a la categoría de drogas </a:t>
            </a:r>
            <a:r>
              <a:rPr lang="es-ES" b="1" dirty="0">
                <a:solidFill>
                  <a:srgbClr val="3B3B3B"/>
                </a:solidFill>
                <a:latin typeface="Inter"/>
              </a:rPr>
              <a:t>estimulantes</a:t>
            </a:r>
            <a:r>
              <a:rPr lang="es-ES" dirty="0">
                <a:solidFill>
                  <a:srgbClr val="3B3B3B"/>
                </a:solidFill>
                <a:latin typeface="Inter"/>
              </a:rPr>
              <a:t>. Aumentan la presencia de serotonina, por lo que </a:t>
            </a:r>
            <a:r>
              <a:rPr lang="es-ES" b="1" dirty="0">
                <a:solidFill>
                  <a:srgbClr val="3B3B3B"/>
                </a:solidFill>
                <a:latin typeface="Inter"/>
              </a:rPr>
              <a:t>generan una gran adicción</a:t>
            </a:r>
            <a:r>
              <a:rPr lang="es-ES" dirty="0">
                <a:solidFill>
                  <a:srgbClr val="3B3B3B"/>
                </a:solidFill>
                <a:latin typeface="Inter"/>
              </a:rPr>
              <a:t>, y este aumento provoca varios efectos psicológicos: una fuerte sensación de bienestar, una mayor desinhibición con los demás, elimina las barreras emocionales y de comunicación, produce un aumento de las sensaciones y una mayor capacidad para percibir el ritmo y la música</a:t>
            </a:r>
            <a:r>
              <a:rPr lang="es-ES" dirty="0" smtClean="0">
                <a:solidFill>
                  <a:srgbClr val="3B3B3B"/>
                </a:solidFill>
                <a:latin typeface="Inter"/>
              </a:rPr>
              <a:t>.</a:t>
            </a:r>
            <a:endParaRPr lang="es-ES" dirty="0">
              <a:solidFill>
                <a:srgbClr val="3B3B3B"/>
              </a:solidFill>
              <a:latin typeface="Inter"/>
            </a:endParaRPr>
          </a:p>
        </p:txBody>
      </p:sp>
      <p:pic>
        <p:nvPicPr>
          <p:cNvPr id="4" name="Imagen 3"/>
          <p:cNvPicPr>
            <a:picLocks noChangeAspect="1"/>
          </p:cNvPicPr>
          <p:nvPr/>
        </p:nvPicPr>
        <p:blipFill>
          <a:blip r:embed="rId2"/>
          <a:stretch>
            <a:fillRect/>
          </a:stretch>
        </p:blipFill>
        <p:spPr>
          <a:xfrm>
            <a:off x="6408348" y="1836144"/>
            <a:ext cx="3286125" cy="1390650"/>
          </a:xfrm>
          <a:prstGeom prst="rect">
            <a:avLst/>
          </a:prstGeom>
        </p:spPr>
        <p:style>
          <a:lnRef idx="1">
            <a:schemeClr val="dk1"/>
          </a:lnRef>
          <a:fillRef idx="2">
            <a:schemeClr val="dk1"/>
          </a:fillRef>
          <a:effectRef idx="1">
            <a:schemeClr val="dk1"/>
          </a:effectRef>
          <a:fontRef idx="minor">
            <a:schemeClr val="dk1"/>
          </a:fontRef>
        </p:style>
      </p:pic>
      <p:sp>
        <p:nvSpPr>
          <p:cNvPr id="5" name="Rectángulo 4"/>
          <p:cNvSpPr/>
          <p:nvPr/>
        </p:nvSpPr>
        <p:spPr>
          <a:xfrm>
            <a:off x="5453575" y="3458702"/>
            <a:ext cx="6096000" cy="2585323"/>
          </a:xfrm>
          <a:prstGeom prst="rect">
            <a:avLst/>
          </a:prstGeom>
        </p:spPr>
        <p:txBody>
          <a:bodyPr>
            <a:spAutoFit/>
          </a:bodyPr>
          <a:lstStyle/>
          <a:p>
            <a:pPr algn="just"/>
            <a:r>
              <a:rPr lang="es-ES" dirty="0">
                <a:solidFill>
                  <a:srgbClr val="3B3B3B"/>
                </a:solidFill>
                <a:latin typeface="Inter"/>
              </a:rPr>
              <a:t>El efecto excitante de las anfetaminas incluye: hiperactividad, reducción de la sensación de fatiga, </a:t>
            </a:r>
            <a:r>
              <a:rPr lang="es-ES" dirty="0" err="1">
                <a:solidFill>
                  <a:srgbClr val="3B3B3B"/>
                </a:solidFill>
                <a:latin typeface="Inter"/>
              </a:rPr>
              <a:t>logorrea</a:t>
            </a:r>
            <a:r>
              <a:rPr lang="es-ES" dirty="0">
                <a:solidFill>
                  <a:srgbClr val="3B3B3B"/>
                </a:solidFill>
                <a:latin typeface="Inter"/>
              </a:rPr>
              <a:t>, disminución del apetito, agresividad, impulsividad, hasta llegar a la psicosis total con crisis maníacas, delirios y alucinaciones, aumento de la actividad del sistema cardiovascular con riesgo de arritmias, infartos y hemorragias cerebrales. Los efectos de las drogas en el </a:t>
            </a:r>
            <a:r>
              <a:rPr lang="es-ES" dirty="0" smtClean="0">
                <a:solidFill>
                  <a:srgbClr val="3B3B3B"/>
                </a:solidFill>
                <a:latin typeface="Inter"/>
              </a:rPr>
              <a:t>organismo, pueden </a:t>
            </a:r>
            <a:r>
              <a:rPr lang="es-ES" dirty="0">
                <a:solidFill>
                  <a:srgbClr val="3B3B3B"/>
                </a:solidFill>
                <a:latin typeface="Inter"/>
              </a:rPr>
              <a:t>llegar a ser devastadores.</a:t>
            </a:r>
          </a:p>
        </p:txBody>
      </p:sp>
    </p:spTree>
    <p:extLst>
      <p:ext uri="{BB962C8B-B14F-4D97-AF65-F5344CB8AC3E}">
        <p14:creationId xmlns:p14="http://schemas.microsoft.com/office/powerpoint/2010/main" val="120162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775" y="507274"/>
            <a:ext cx="9980682" cy="1096962"/>
          </a:xfrm>
        </p:spPr>
        <p:txBody>
          <a:bodyPr/>
          <a:lstStyle/>
          <a:p>
            <a:r>
              <a:rPr lang="es-CL" b="1" dirty="0" smtClean="0"/>
              <a:t>PSICOFÁRMACOS </a:t>
            </a:r>
            <a:r>
              <a:rPr lang="es-CL" b="1" dirty="0"/>
              <a:t/>
            </a:r>
            <a:br>
              <a:rPr lang="es-CL" b="1" dirty="0"/>
            </a:br>
            <a:endParaRPr lang="es-CL" dirty="0"/>
          </a:p>
        </p:txBody>
      </p:sp>
      <p:sp>
        <p:nvSpPr>
          <p:cNvPr id="4" name="Rectángulo 3"/>
          <p:cNvSpPr/>
          <p:nvPr/>
        </p:nvSpPr>
        <p:spPr>
          <a:xfrm>
            <a:off x="407963" y="1859340"/>
            <a:ext cx="11183815" cy="1754326"/>
          </a:xfrm>
          <a:prstGeom prst="rect">
            <a:avLst/>
          </a:prstGeom>
        </p:spPr>
        <p:txBody>
          <a:bodyPr wrap="square">
            <a:spAutoFit/>
          </a:bodyPr>
          <a:lstStyle/>
          <a:p>
            <a:pPr algn="just" fontAlgn="base"/>
            <a:r>
              <a:rPr lang="es-ES" dirty="0">
                <a:solidFill>
                  <a:srgbClr val="555555"/>
                </a:solidFill>
                <a:latin typeface="Chivo"/>
              </a:rPr>
              <a:t>Los psicofármacos son </a:t>
            </a:r>
            <a:r>
              <a:rPr lang="es-ES" dirty="0" smtClean="0">
                <a:solidFill>
                  <a:srgbClr val="555555"/>
                </a:solidFill>
                <a:latin typeface="Chivo"/>
              </a:rPr>
              <a:t>sustancias </a:t>
            </a:r>
            <a:r>
              <a:rPr lang="es-ES" dirty="0">
                <a:solidFill>
                  <a:srgbClr val="555555"/>
                </a:solidFill>
                <a:latin typeface="Chivo"/>
              </a:rPr>
              <a:t>químicas que actúan sobre el sistema nervioso central y que se usan para el tratamiento de los trastornos de la salud mental.</a:t>
            </a:r>
          </a:p>
          <a:p>
            <a:pPr algn="just" fontAlgn="base"/>
            <a:r>
              <a:rPr lang="es-ES" dirty="0">
                <a:solidFill>
                  <a:srgbClr val="555555"/>
                </a:solidFill>
                <a:latin typeface="Chivo"/>
              </a:rPr>
              <a:t>Los psicofármacos son recetados para tratamientos médicos y bajo supervisión profesional por tiempos limitados, sin que traigan mayores consecuencias. Sin embargo, el riesgo aumenta cuando las personas se automedican, provocando trastornos del sueño, irritabilidad, crisis de pánico, depresiones.</a:t>
            </a:r>
          </a:p>
          <a:p>
            <a:pPr algn="just" fontAlgn="base"/>
            <a:r>
              <a:rPr lang="es-ES" dirty="0">
                <a:solidFill>
                  <a:srgbClr val="555555"/>
                </a:solidFill>
                <a:latin typeface="Chivo"/>
              </a:rPr>
              <a:t>También dificultan el desarrollo de tareas motoras y generan alteraciones de la memoria.</a:t>
            </a:r>
            <a:endParaRPr lang="es-ES" b="0" i="0" dirty="0">
              <a:solidFill>
                <a:srgbClr val="555555"/>
              </a:solidFill>
              <a:effectLst/>
              <a:latin typeface="Chivo"/>
            </a:endParaRPr>
          </a:p>
        </p:txBody>
      </p:sp>
      <p:sp>
        <p:nvSpPr>
          <p:cNvPr id="5" name="Rectángulo 4"/>
          <p:cNvSpPr/>
          <p:nvPr/>
        </p:nvSpPr>
        <p:spPr>
          <a:xfrm>
            <a:off x="407962" y="4057080"/>
            <a:ext cx="11310425" cy="1477328"/>
          </a:xfrm>
          <a:prstGeom prst="rect">
            <a:avLst/>
          </a:prstGeom>
        </p:spPr>
        <p:txBody>
          <a:bodyPr wrap="square">
            <a:spAutoFit/>
          </a:bodyPr>
          <a:lstStyle/>
          <a:p>
            <a:pPr fontAlgn="base"/>
            <a:r>
              <a:rPr lang="es-ES" b="1" dirty="0">
                <a:solidFill>
                  <a:srgbClr val="555555"/>
                </a:solidFill>
                <a:latin typeface="inherit"/>
              </a:rPr>
              <a:t>L</a:t>
            </a:r>
            <a:r>
              <a:rPr lang="es-ES" b="1" dirty="0" smtClean="0">
                <a:solidFill>
                  <a:srgbClr val="555555"/>
                </a:solidFill>
                <a:latin typeface="inherit"/>
              </a:rPr>
              <a:t>a </a:t>
            </a:r>
            <a:r>
              <a:rPr lang="es-ES" b="1" dirty="0">
                <a:solidFill>
                  <a:srgbClr val="555555"/>
                </a:solidFill>
                <a:latin typeface="inherit"/>
              </a:rPr>
              <a:t>adicción a los psicofármacos afecta a tres niveles</a:t>
            </a:r>
            <a:r>
              <a:rPr lang="es-ES" b="1" dirty="0" smtClean="0">
                <a:solidFill>
                  <a:srgbClr val="555555"/>
                </a:solidFill>
                <a:latin typeface="inherit"/>
              </a:rPr>
              <a:t>:</a:t>
            </a:r>
          </a:p>
          <a:p>
            <a:pPr fontAlgn="base"/>
            <a:endParaRPr lang="es-ES" dirty="0">
              <a:solidFill>
                <a:srgbClr val="555555"/>
              </a:solidFill>
              <a:latin typeface="Chivo"/>
            </a:endParaRPr>
          </a:p>
          <a:p>
            <a:pPr marL="285750" indent="-285750" fontAlgn="base">
              <a:buFont typeface="Wingdings" panose="05000000000000000000" pitchFamily="2" charset="2"/>
              <a:buChar char="ü"/>
            </a:pPr>
            <a:r>
              <a:rPr lang="es-ES" dirty="0">
                <a:solidFill>
                  <a:srgbClr val="555555"/>
                </a:solidFill>
                <a:latin typeface="Chivo"/>
              </a:rPr>
              <a:t>El fisiológico, porque el cuerpo pide más dosis.</a:t>
            </a:r>
          </a:p>
          <a:p>
            <a:pPr marL="285750" indent="-285750" fontAlgn="base">
              <a:buFont typeface="Wingdings" panose="05000000000000000000" pitchFamily="2" charset="2"/>
              <a:buChar char="ü"/>
            </a:pPr>
            <a:r>
              <a:rPr lang="es-ES" dirty="0">
                <a:solidFill>
                  <a:srgbClr val="555555"/>
                </a:solidFill>
                <a:latin typeface="Chivo"/>
              </a:rPr>
              <a:t>El cognitivo, pues el pensamiento de la persona está centrado en conseguir o consumir las pastillas.</a:t>
            </a:r>
          </a:p>
          <a:p>
            <a:pPr marL="285750" indent="-285750" fontAlgn="base">
              <a:buFont typeface="Wingdings" panose="05000000000000000000" pitchFamily="2" charset="2"/>
              <a:buChar char="ü"/>
            </a:pPr>
            <a:r>
              <a:rPr lang="es-ES" dirty="0">
                <a:solidFill>
                  <a:srgbClr val="555555"/>
                </a:solidFill>
                <a:latin typeface="Chivo"/>
              </a:rPr>
              <a:t>El conductual, porque algunas personas realizan acciones que nunca harían si no tuvieran la adicción.</a:t>
            </a:r>
            <a:endParaRPr lang="es-ES" b="0" i="0" dirty="0">
              <a:solidFill>
                <a:srgbClr val="555555"/>
              </a:solidFill>
              <a:effectLst/>
              <a:latin typeface="Chivo"/>
            </a:endParaRPr>
          </a:p>
        </p:txBody>
      </p:sp>
    </p:spTree>
    <p:extLst>
      <p:ext uri="{BB962C8B-B14F-4D97-AF65-F5344CB8AC3E}">
        <p14:creationId xmlns:p14="http://schemas.microsoft.com/office/powerpoint/2010/main" val="398131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93895" y="0"/>
            <a:ext cx="12192000" cy="6858000"/>
          </a:xfrm>
          <a:prstGeom prst="rect">
            <a:avLst/>
          </a:prstGeom>
        </p:spPr>
      </p:pic>
      <p:sp>
        <p:nvSpPr>
          <p:cNvPr id="2" name="Título 1"/>
          <p:cNvSpPr>
            <a:spLocks noGrp="1"/>
          </p:cNvSpPr>
          <p:nvPr>
            <p:ph type="title" idx="4294967295"/>
          </p:nvPr>
        </p:nvSpPr>
        <p:spPr>
          <a:xfrm>
            <a:off x="323558" y="647113"/>
            <a:ext cx="3123028" cy="831067"/>
          </a:xfrm>
        </p:spPr>
        <p:txBody>
          <a:bodyPr rtlCol="0"/>
          <a:lstStyle/>
          <a:p>
            <a:pPr rtl="0"/>
            <a:r>
              <a:rPr lang="es-ES" dirty="0" smtClean="0">
                <a:solidFill>
                  <a:schemeClr val="bg1">
                    <a:lumMod val="95000"/>
                  </a:schemeClr>
                </a:solidFill>
              </a:rPr>
              <a:t>ESTADISTICAS </a:t>
            </a:r>
            <a:endParaRPr lang="es-ES" dirty="0">
              <a:solidFill>
                <a:schemeClr val="bg1">
                  <a:lumMod val="95000"/>
                </a:schemeClr>
              </a:solidFill>
            </a:endParaRPr>
          </a:p>
        </p:txBody>
      </p:sp>
      <p:sp>
        <p:nvSpPr>
          <p:cNvPr id="3" name="Rectángulo 2"/>
          <p:cNvSpPr/>
          <p:nvPr/>
        </p:nvSpPr>
        <p:spPr>
          <a:xfrm>
            <a:off x="3938953" y="5349073"/>
            <a:ext cx="7709096" cy="1200329"/>
          </a:xfrm>
          <a:prstGeom prst="rect">
            <a:avLst/>
          </a:prstGeom>
        </p:spPr>
        <p:txBody>
          <a:bodyPr wrap="square">
            <a:spAutoFit/>
          </a:bodyPr>
          <a:lstStyle/>
          <a:p>
            <a:pPr algn="just"/>
            <a:r>
              <a:rPr lang="es-ES" b="1" dirty="0">
                <a:solidFill>
                  <a:schemeClr val="bg1">
                    <a:lumMod val="95000"/>
                  </a:schemeClr>
                </a:solidFill>
                <a:latin typeface="Google Sans"/>
              </a:rPr>
              <a:t>Las tres principales drogas consumidas en </a:t>
            </a:r>
            <a:r>
              <a:rPr lang="es-ES" b="1" dirty="0" smtClean="0">
                <a:solidFill>
                  <a:schemeClr val="bg1">
                    <a:lumMod val="95000"/>
                  </a:schemeClr>
                </a:solidFill>
                <a:latin typeface="Google Sans"/>
              </a:rPr>
              <a:t>Chile, </a:t>
            </a:r>
            <a:r>
              <a:rPr lang="es-ES" b="1" dirty="0">
                <a:solidFill>
                  <a:schemeClr val="bg1">
                    <a:lumMod val="95000"/>
                  </a:schemeClr>
                </a:solidFill>
              </a:rPr>
              <a:t>s</a:t>
            </a:r>
            <a:r>
              <a:rPr lang="es-ES" b="1" dirty="0" smtClean="0">
                <a:solidFill>
                  <a:schemeClr val="bg1">
                    <a:lumMod val="95000"/>
                  </a:schemeClr>
                </a:solidFill>
              </a:rPr>
              <a:t>in </a:t>
            </a:r>
            <a:r>
              <a:rPr lang="es-ES" b="1" dirty="0">
                <a:solidFill>
                  <a:schemeClr val="bg1">
                    <a:lumMod val="95000"/>
                  </a:schemeClr>
                </a:solidFill>
              </a:rPr>
              <a:t>considerar el alcohol</a:t>
            </a:r>
            <a:r>
              <a:rPr lang="es-ES" b="1" dirty="0" smtClean="0">
                <a:solidFill>
                  <a:schemeClr val="bg1">
                    <a:lumMod val="95000"/>
                  </a:schemeClr>
                </a:solidFill>
              </a:rPr>
              <a:t>, y tabaco  </a:t>
            </a:r>
            <a:r>
              <a:rPr lang="es-ES" b="1" dirty="0">
                <a:solidFill>
                  <a:schemeClr val="bg1">
                    <a:lumMod val="95000"/>
                  </a:schemeClr>
                </a:solidFill>
              </a:rPr>
              <a:t>son la marihuana (48,4%), cocaína (21%), pasta base (11,4%), benzodiacepinas (8,5%), anfetaminas (2,3%) y metanfetaminas (0,9%).</a:t>
            </a:r>
            <a:endParaRPr lang="en-US" b="1" dirty="0">
              <a:solidFill>
                <a:schemeClr val="bg1">
                  <a:lumMod val="95000"/>
                </a:schemeClr>
              </a:solidFill>
            </a:endParaRP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FACTORES PROTECTORES</a:t>
            </a:r>
            <a:endParaRPr lang="es-ES" dirty="0"/>
          </a:p>
        </p:txBody>
      </p:sp>
      <p:pic>
        <p:nvPicPr>
          <p:cNvPr id="5" name="Marcador de posición de imagen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584126" y="1600199"/>
            <a:ext cx="4572001" cy="4572001"/>
          </a:xfrm>
        </p:spPr>
      </p:pic>
      <p:sp>
        <p:nvSpPr>
          <p:cNvPr id="4" name="Marcador de posición de texto 3"/>
          <p:cNvSpPr>
            <a:spLocks noGrp="1"/>
          </p:cNvSpPr>
          <p:nvPr>
            <p:ph type="body" sz="half" idx="2"/>
          </p:nvPr>
        </p:nvSpPr>
        <p:spPr/>
        <p:txBody>
          <a:bodyPr rtlCol="0"/>
          <a:lstStyle/>
          <a:p>
            <a:pPr marL="285750" indent="-285750" rtl="0">
              <a:buFont typeface="Wingdings" panose="05000000000000000000" pitchFamily="2" charset="2"/>
              <a:buChar char="v"/>
            </a:pPr>
            <a:r>
              <a:rPr lang="es-ES" dirty="0" smtClean="0"/>
              <a:t>Autocontrol.</a:t>
            </a:r>
          </a:p>
          <a:p>
            <a:pPr marL="285750" indent="-285750" rtl="0">
              <a:buFont typeface="Wingdings" panose="05000000000000000000" pitchFamily="2" charset="2"/>
              <a:buChar char="v"/>
            </a:pPr>
            <a:r>
              <a:rPr lang="es-ES" dirty="0" smtClean="0"/>
              <a:t>Relaciones positivas.</a:t>
            </a:r>
          </a:p>
          <a:p>
            <a:pPr marL="285750" indent="-285750" rtl="0">
              <a:buFont typeface="Wingdings" panose="05000000000000000000" pitchFamily="2" charset="2"/>
              <a:buChar char="v"/>
            </a:pPr>
            <a:r>
              <a:rPr lang="es-ES" dirty="0" smtClean="0"/>
              <a:t>Supervisión y apoyo familiar.</a:t>
            </a:r>
          </a:p>
          <a:p>
            <a:pPr marL="285750" indent="-285750" rtl="0">
              <a:buFont typeface="Wingdings" panose="05000000000000000000" pitchFamily="2" charset="2"/>
              <a:buChar char="v"/>
            </a:pPr>
            <a:r>
              <a:rPr lang="es-ES" dirty="0" smtClean="0"/>
              <a:t>Información.</a:t>
            </a:r>
          </a:p>
          <a:p>
            <a:pPr marL="285750" indent="-285750" rtl="0">
              <a:buFont typeface="Wingdings" panose="05000000000000000000" pitchFamily="2" charset="2"/>
              <a:buChar char="v"/>
            </a:pPr>
            <a:r>
              <a:rPr lang="es-ES" dirty="0" smtClean="0"/>
              <a:t>Políticas publicas</a:t>
            </a:r>
          </a:p>
          <a:p>
            <a:pPr marL="285750" indent="-285750" rtl="0">
              <a:buFont typeface="Wingdings" panose="05000000000000000000" pitchFamily="2" charset="2"/>
              <a:buChar char="v"/>
            </a:pPr>
            <a:r>
              <a:rPr lang="es-ES" dirty="0" smtClean="0"/>
              <a:t>Desarrollo de habilidades sociales.</a:t>
            </a:r>
          </a:p>
          <a:p>
            <a:pPr marL="285750" indent="-285750" rtl="0">
              <a:buFont typeface="Wingdings" panose="05000000000000000000" pitchFamily="2" charset="2"/>
              <a:buChar char="v"/>
            </a:pPr>
            <a:r>
              <a:rPr lang="es-ES" dirty="0" smtClean="0"/>
              <a:t>Autoestima alta.</a:t>
            </a:r>
            <a:endParaRPr lang="es-E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FACTORES  DE RIESGO</a:t>
            </a:r>
            <a:endParaRPr lang="es-ES" dirty="0"/>
          </a:p>
        </p:txBody>
      </p:sp>
      <p:pic>
        <p:nvPicPr>
          <p:cNvPr id="5" name="Marcador de posición de imagen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921957" y="1838328"/>
            <a:ext cx="6430912" cy="3392358"/>
          </a:xfrm>
          <a:scene3d>
            <a:camera prst="orthographicFront"/>
            <a:lightRig rig="threePt" dir="t"/>
          </a:scene3d>
          <a:sp3d>
            <a:bevelT w="114300" prst="artDeco"/>
          </a:sp3d>
        </p:spPr>
        <p:style>
          <a:lnRef idx="1">
            <a:schemeClr val="dk1"/>
          </a:lnRef>
          <a:fillRef idx="3">
            <a:schemeClr val="dk1"/>
          </a:fillRef>
          <a:effectRef idx="2">
            <a:schemeClr val="dk1"/>
          </a:effectRef>
          <a:fontRef idx="minor">
            <a:schemeClr val="lt1"/>
          </a:fontRef>
        </p:style>
      </p:pic>
      <p:sp>
        <p:nvSpPr>
          <p:cNvPr id="4" name="Marcador de posición de texto 3"/>
          <p:cNvSpPr>
            <a:spLocks noGrp="1"/>
          </p:cNvSpPr>
          <p:nvPr>
            <p:ph type="body" sz="half" idx="2"/>
          </p:nvPr>
        </p:nvSpPr>
        <p:spPr/>
        <p:txBody>
          <a:bodyPr rtlCol="0">
            <a:normAutofit/>
          </a:bodyPr>
          <a:lstStyle/>
          <a:p>
            <a:pPr marL="285750" indent="-285750" rtl="0">
              <a:buFont typeface="Wingdings" panose="05000000000000000000" pitchFamily="2" charset="2"/>
              <a:buChar char="v"/>
            </a:pPr>
            <a:r>
              <a:rPr lang="es-ES" b="1" dirty="0" smtClean="0"/>
              <a:t>Conducta agresiva temprana</a:t>
            </a:r>
          </a:p>
          <a:p>
            <a:pPr marL="285750" indent="-285750" rtl="0">
              <a:buFont typeface="Wingdings" panose="05000000000000000000" pitchFamily="2" charset="2"/>
              <a:buChar char="v"/>
            </a:pPr>
            <a:r>
              <a:rPr lang="es-ES" b="1" dirty="0" smtClean="0"/>
              <a:t>Habilidades sociales deficientes</a:t>
            </a:r>
          </a:p>
          <a:p>
            <a:pPr marL="285750" indent="-285750" rtl="0">
              <a:buFont typeface="Wingdings" panose="05000000000000000000" pitchFamily="2" charset="2"/>
              <a:buChar char="v"/>
            </a:pPr>
            <a:r>
              <a:rPr lang="es-ES" b="1" dirty="0" smtClean="0"/>
              <a:t>Ausencia de supervisión familiar</a:t>
            </a:r>
          </a:p>
          <a:p>
            <a:pPr marL="285750" indent="-285750" rtl="0">
              <a:buFont typeface="Wingdings" panose="05000000000000000000" pitchFamily="2" charset="2"/>
              <a:buChar char="v"/>
            </a:pPr>
            <a:r>
              <a:rPr lang="es-ES" b="1" dirty="0" smtClean="0"/>
              <a:t>Red de amigos que utilizan sustancias</a:t>
            </a:r>
          </a:p>
          <a:p>
            <a:pPr marL="285750" indent="-285750" rtl="0">
              <a:buFont typeface="Wingdings" panose="05000000000000000000" pitchFamily="2" charset="2"/>
              <a:buChar char="v"/>
            </a:pPr>
            <a:r>
              <a:rPr lang="es-ES" b="1" dirty="0" smtClean="0"/>
              <a:t>Disponibilidad de la droga</a:t>
            </a:r>
          </a:p>
          <a:p>
            <a:pPr marL="285750" indent="-285750" rtl="0">
              <a:buFont typeface="Wingdings" panose="05000000000000000000" pitchFamily="2" charset="2"/>
              <a:buChar char="v"/>
            </a:pPr>
            <a:r>
              <a:rPr lang="es-ES" b="1" dirty="0" smtClean="0"/>
              <a:t>Presión social</a:t>
            </a:r>
          </a:p>
          <a:p>
            <a:pPr marL="285750" indent="-285750" rtl="0">
              <a:buFont typeface="Wingdings" panose="05000000000000000000" pitchFamily="2" charset="2"/>
              <a:buChar char="v"/>
            </a:pPr>
            <a:r>
              <a:rPr lang="es-ES" b="1" dirty="0" smtClean="0"/>
              <a:t>Búsqueda de sensaciones fuertes</a:t>
            </a:r>
          </a:p>
          <a:p>
            <a:pPr marL="285750" indent="-285750" rtl="0">
              <a:buFont typeface="Wingdings" panose="05000000000000000000" pitchFamily="2" charset="2"/>
              <a:buChar char="v"/>
            </a:pPr>
            <a:endParaRPr lang="es-ES" dirty="0" smtClean="0"/>
          </a:p>
          <a:p>
            <a:pPr rtl="0"/>
            <a:endParaRPr lang="es-ES" dirty="0"/>
          </a:p>
          <a:p>
            <a:pPr rtl="0"/>
            <a:endParaRPr lang="es-ES" dirty="0" smtClean="0"/>
          </a:p>
        </p:txBody>
      </p:sp>
    </p:spTree>
    <p:extLst>
      <p:ext uri="{BB962C8B-B14F-4D97-AF65-F5344CB8AC3E}">
        <p14:creationId xmlns:p14="http://schemas.microsoft.com/office/powerpoint/2010/main" val="17651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MITOS Y REALIDADES</a:t>
            </a:r>
            <a:endParaRPr lang="es-ES" dirty="0"/>
          </a:p>
        </p:txBody>
      </p:sp>
      <p:sp>
        <p:nvSpPr>
          <p:cNvPr id="4" name="Rectángulo 3"/>
          <p:cNvSpPr/>
          <p:nvPr/>
        </p:nvSpPr>
        <p:spPr>
          <a:xfrm>
            <a:off x="1273858" y="1510145"/>
            <a:ext cx="10169997" cy="5724644"/>
          </a:xfrm>
          <a:prstGeom prst="rect">
            <a:avLst/>
          </a:prstGeom>
        </p:spPr>
        <p:txBody>
          <a:bodyPr wrap="square">
            <a:spAutoFit/>
          </a:bodyPr>
          <a:lstStyle/>
          <a:p>
            <a:pPr marL="285750" indent="-285750" fontAlgn="base">
              <a:buFont typeface="Wingdings" panose="05000000000000000000" pitchFamily="2" charset="2"/>
              <a:buChar char="ü"/>
            </a:pPr>
            <a:r>
              <a:rPr lang="es-ES" b="1" cap="all" dirty="0" smtClean="0"/>
              <a:t>EL  </a:t>
            </a:r>
            <a:r>
              <a:rPr lang="es-ES" b="1" cap="all" dirty="0"/>
              <a:t>ALCOHOL NOS PONE “BUENA ONDA”..</a:t>
            </a:r>
          </a:p>
          <a:p>
            <a:pPr algn="just" fontAlgn="base"/>
            <a:r>
              <a:rPr lang="es-ES" sz="1600" b="1" dirty="0"/>
              <a:t>Falso</a:t>
            </a:r>
            <a:r>
              <a:rPr lang="es-ES" sz="1600" dirty="0"/>
              <a:t>: El alcohol hace que la gente se desinhiba, pero hay quienes al beber tienen reacciones negativas que pueden provocar problemas con la ley, violencia, conflictos con la familia, la pareja o en el trabajo</a:t>
            </a:r>
            <a:r>
              <a:rPr lang="es-ES" sz="1600" dirty="0" smtClean="0"/>
              <a:t>.</a:t>
            </a:r>
          </a:p>
          <a:p>
            <a:pPr fontAlgn="base"/>
            <a:endParaRPr lang="es-ES" dirty="0" smtClean="0"/>
          </a:p>
          <a:p>
            <a:pPr fontAlgn="base"/>
            <a:endParaRPr lang="es-ES" b="1" i="0" dirty="0">
              <a:effectLst/>
            </a:endParaRPr>
          </a:p>
          <a:p>
            <a:pPr marL="285750" indent="-285750" fontAlgn="base">
              <a:buFont typeface="Wingdings" panose="05000000000000000000" pitchFamily="2" charset="2"/>
              <a:buChar char="ü"/>
            </a:pPr>
            <a:r>
              <a:rPr lang="es-ES" b="1" cap="all" dirty="0" smtClean="0"/>
              <a:t>PARA </a:t>
            </a:r>
            <a:r>
              <a:rPr lang="es-ES" b="1" cap="all" dirty="0"/>
              <a:t>PASARLO BIEN HAY QUE BEBER ALCOHOL.</a:t>
            </a:r>
          </a:p>
          <a:p>
            <a:pPr algn="just" fontAlgn="base"/>
            <a:r>
              <a:rPr lang="es-ES" sz="1600" b="1" dirty="0"/>
              <a:t>Falso</a:t>
            </a:r>
            <a:r>
              <a:rPr lang="es-ES" sz="1600" dirty="0"/>
              <a:t>: El alcohol produce una “buena onda” temporal, que termina cuando se acaba el efecto. Beber en exceso puede traer un buen momento, pero luego podemos sentirnos cansados, deprimidos o nerviosos. </a:t>
            </a:r>
            <a:endParaRPr lang="es-ES" dirty="0"/>
          </a:p>
          <a:p>
            <a:pPr fontAlgn="base"/>
            <a:endParaRPr lang="es-ES" dirty="0"/>
          </a:p>
          <a:p>
            <a:pPr marL="285750" indent="-285750" fontAlgn="base">
              <a:buFont typeface="Wingdings" panose="05000000000000000000" pitchFamily="2" charset="2"/>
              <a:buChar char="ü"/>
            </a:pPr>
            <a:r>
              <a:rPr lang="es-ES" b="1" cap="all" dirty="0"/>
              <a:t>LA VENTA DE ALCOHOL ESTÁ PERMITIDA A MENORES DE 18 AÑOS</a:t>
            </a:r>
            <a:r>
              <a:rPr lang="es-ES" cap="all" dirty="0"/>
              <a:t>.</a:t>
            </a:r>
          </a:p>
          <a:p>
            <a:pPr fontAlgn="base"/>
            <a:r>
              <a:rPr lang="es-ES" sz="1600" b="1" dirty="0"/>
              <a:t>Falso</a:t>
            </a:r>
            <a:r>
              <a:rPr lang="es-ES" sz="1600" dirty="0"/>
              <a:t>: La ley de alcoholes sanciona la venta u obsequio de alcohol a menores de edad. Quien lo haga arriesga penas de cárcel de 21 a 40 días y multas de 3 a 10 unidades tributarias mensuales.</a:t>
            </a:r>
          </a:p>
          <a:p>
            <a:pPr fontAlgn="base"/>
            <a:endParaRPr lang="es-ES" dirty="0" smtClean="0"/>
          </a:p>
          <a:p>
            <a:pPr fontAlgn="base"/>
            <a:endParaRPr lang="es-ES" b="0" i="0" dirty="0">
              <a:effectLst/>
            </a:endParaRPr>
          </a:p>
          <a:p>
            <a:pPr fontAlgn="base"/>
            <a:endParaRPr lang="es-ES" dirty="0" smtClean="0">
              <a:solidFill>
                <a:srgbClr val="888888"/>
              </a:solidFill>
              <a:latin typeface="Chivo"/>
            </a:endParaRPr>
          </a:p>
          <a:p>
            <a:pPr fontAlgn="base"/>
            <a:endParaRPr lang="es-ES" b="0" i="0" dirty="0">
              <a:solidFill>
                <a:srgbClr val="888888"/>
              </a:solidFill>
              <a:effectLst/>
              <a:latin typeface="Chivo"/>
            </a:endParaRPr>
          </a:p>
          <a:p>
            <a:pPr fontAlgn="base"/>
            <a:endParaRPr lang="es-ES" dirty="0" smtClean="0">
              <a:solidFill>
                <a:srgbClr val="888888"/>
              </a:solidFill>
              <a:latin typeface="Chivo"/>
            </a:endParaRPr>
          </a:p>
          <a:p>
            <a:pPr fontAlgn="base"/>
            <a:endParaRPr lang="es-ES" b="0" i="0" dirty="0">
              <a:solidFill>
                <a:srgbClr val="888888"/>
              </a:solidFill>
              <a:effectLst/>
              <a:latin typeface="Chivo"/>
            </a:endParaRPr>
          </a:p>
          <a:p>
            <a:pPr fontAlgn="base"/>
            <a:endParaRPr lang="es-ES" dirty="0" smtClean="0">
              <a:solidFill>
                <a:srgbClr val="888888"/>
              </a:solidFill>
              <a:latin typeface="Chivo"/>
            </a:endParaRPr>
          </a:p>
          <a:p>
            <a:pPr fontAlgn="base"/>
            <a:endParaRPr lang="es-ES" b="0" i="0" dirty="0">
              <a:solidFill>
                <a:srgbClr val="888888"/>
              </a:solidFill>
              <a:effectLst/>
              <a:latin typeface="Chivo"/>
            </a:endParaRPr>
          </a:p>
          <a:p>
            <a:pPr fontAlgn="base"/>
            <a:endParaRPr lang="es-ES" b="0" i="0" dirty="0">
              <a:solidFill>
                <a:srgbClr val="888888"/>
              </a:solidFill>
              <a:effectLst/>
              <a:latin typeface="Chivo"/>
            </a:endParaRPr>
          </a:p>
        </p:txBody>
      </p:sp>
    </p:spTree>
    <p:extLst>
      <p:ext uri="{BB962C8B-B14F-4D97-AF65-F5344CB8AC3E}">
        <p14:creationId xmlns:p14="http://schemas.microsoft.com/office/powerpoint/2010/main" val="21987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6706" y="430357"/>
            <a:ext cx="11012019" cy="6524863"/>
          </a:xfrm>
          <a:prstGeom prst="rect">
            <a:avLst/>
          </a:prstGeom>
        </p:spPr>
        <p:txBody>
          <a:bodyPr wrap="square">
            <a:spAutoFit/>
          </a:bodyPr>
          <a:lstStyle/>
          <a:p>
            <a:pPr algn="just" fontAlgn="base"/>
            <a:endParaRPr lang="es-ES" b="1" cap="all" dirty="0" smtClean="0"/>
          </a:p>
          <a:p>
            <a:pPr algn="just" fontAlgn="base"/>
            <a:r>
              <a:rPr lang="es-ES" sz="2400" dirty="0">
                <a:latin typeface="+mj-lt"/>
              </a:rPr>
              <a:t>MITOS Y REALIDADES</a:t>
            </a:r>
            <a:endParaRPr lang="es-ES" sz="2400" b="1" cap="all" dirty="0">
              <a:latin typeface="+mj-lt"/>
            </a:endParaRPr>
          </a:p>
          <a:p>
            <a:pPr marL="285750" indent="-285750" algn="just" fontAlgn="base">
              <a:buFont typeface="Wingdings" panose="05000000000000000000" pitchFamily="2" charset="2"/>
              <a:buChar char="ü"/>
            </a:pPr>
            <a:endParaRPr lang="es-ES" b="1" cap="all" dirty="0" smtClean="0"/>
          </a:p>
          <a:p>
            <a:pPr marL="285750" indent="-285750" fontAlgn="base">
              <a:buFont typeface="Wingdings" panose="05000000000000000000" pitchFamily="2" charset="2"/>
              <a:buChar char="ü"/>
            </a:pPr>
            <a:r>
              <a:rPr lang="es-ES" b="1" cap="all" dirty="0" smtClean="0"/>
              <a:t>EL </a:t>
            </a:r>
            <a:r>
              <a:rPr lang="es-ES" b="1" cap="all" dirty="0"/>
              <a:t>CONSUMO DE MARIHUANA NO HACE DAÑO.</a:t>
            </a:r>
          </a:p>
          <a:p>
            <a:pPr algn="just" fontAlgn="base"/>
            <a:r>
              <a:rPr lang="es-ES" b="1" dirty="0"/>
              <a:t>Falso</a:t>
            </a:r>
            <a:r>
              <a:rPr lang="es-ES" dirty="0"/>
              <a:t>: La marihuana puede generar dependencia. Su consumo produce dificultades en la capacidad de aprendizaje, problemas de concentración, altera la memoria inmediata y desmotiva.</a:t>
            </a:r>
          </a:p>
          <a:p>
            <a:pPr marL="285750" indent="-285750" algn="just" fontAlgn="base">
              <a:buFont typeface="Wingdings" panose="05000000000000000000" pitchFamily="2" charset="2"/>
              <a:buChar char="ü"/>
            </a:pPr>
            <a:endParaRPr lang="es-ES" b="1" cap="all" dirty="0" smtClean="0"/>
          </a:p>
          <a:p>
            <a:pPr marL="285750" indent="-285750" algn="just" fontAlgn="base">
              <a:buFont typeface="Wingdings" panose="05000000000000000000" pitchFamily="2" charset="2"/>
              <a:buChar char="ü"/>
            </a:pPr>
            <a:r>
              <a:rPr lang="es-ES" b="1" cap="all" dirty="0" smtClean="0"/>
              <a:t>UNA </a:t>
            </a:r>
            <a:r>
              <a:rPr lang="es-ES" b="1" cap="all" dirty="0"/>
              <a:t>INTOXICACIÓN GRAVE CON ALCOHOL PUEDE PRODUCIR LA MUERTE.</a:t>
            </a:r>
          </a:p>
          <a:p>
            <a:pPr algn="just" fontAlgn="base"/>
            <a:r>
              <a:rPr lang="es-ES" sz="1600" b="1" dirty="0" smtClean="0"/>
              <a:t>Verdadero</a:t>
            </a:r>
            <a:r>
              <a:rPr lang="es-ES" sz="1600" dirty="0" smtClean="0"/>
              <a:t>: Si la intoxicación es grave, existe un alto riesgo de morir, ya que puede causar parálisis respiratoria y compromiso cardiovascular. También puede provocar pérdida de conocimiento, problemas respiratorios, gastritis crónica y alterar el funcionamiento del hígado, lo que puede llevar finalmente a una cirrosis hepática. Además puede provocar una hepatitis aguda que eventualmente puede causar la muerte.</a:t>
            </a:r>
          </a:p>
          <a:p>
            <a:pPr marL="285750" indent="-285750" fontAlgn="base">
              <a:buFont typeface="Wingdings" panose="05000000000000000000" pitchFamily="2" charset="2"/>
              <a:buChar char="ü"/>
            </a:pPr>
            <a:endParaRPr lang="es-ES" b="0" i="0" dirty="0">
              <a:solidFill>
                <a:srgbClr val="888888"/>
              </a:solidFill>
              <a:effectLst/>
              <a:latin typeface="Chivo"/>
            </a:endParaRPr>
          </a:p>
          <a:p>
            <a:pPr marL="285750" indent="-285750" fontAlgn="base">
              <a:buFont typeface="Wingdings" panose="05000000000000000000" pitchFamily="2" charset="2"/>
              <a:buChar char="ü"/>
            </a:pPr>
            <a:r>
              <a:rPr lang="es-ES" b="1" cap="all" dirty="0" smtClean="0"/>
              <a:t>LA </a:t>
            </a:r>
            <a:r>
              <a:rPr lang="es-ES" b="1" cap="all" dirty="0"/>
              <a:t>MARIHUANA NO AFECTA LOS PULMONES.</a:t>
            </a:r>
          </a:p>
          <a:p>
            <a:pPr algn="just" fontAlgn="base"/>
            <a:r>
              <a:rPr lang="es-ES" sz="1600" b="1" dirty="0"/>
              <a:t>Falso</a:t>
            </a:r>
            <a:r>
              <a:rPr lang="es-ES" sz="1600" dirty="0"/>
              <a:t>: La marihuana afecta los pulmones porque el humo se retiene en ellos, conteniendo el monóxido de carbono. Esto inflama los pulmones y produce riesgos de contraer enfermedades como la neumonía, bronquitis crónica, etc.</a:t>
            </a:r>
          </a:p>
          <a:p>
            <a:pPr marL="285750" indent="-285750" fontAlgn="base">
              <a:buFont typeface="Wingdings" panose="05000000000000000000" pitchFamily="2" charset="2"/>
              <a:buChar char="ü"/>
            </a:pPr>
            <a:endParaRPr lang="es-ES" dirty="0" smtClean="0">
              <a:solidFill>
                <a:srgbClr val="888888"/>
              </a:solidFill>
              <a:latin typeface="Chivo"/>
            </a:endParaRPr>
          </a:p>
          <a:p>
            <a:pPr marL="285750" indent="-285750" algn="just" fontAlgn="base">
              <a:buFont typeface="Wingdings" panose="05000000000000000000" pitchFamily="2" charset="2"/>
              <a:buChar char="ü"/>
            </a:pPr>
            <a:r>
              <a:rPr lang="es-ES" b="1" cap="all" dirty="0" smtClean="0"/>
              <a:t>MIENTRAS </a:t>
            </a:r>
            <a:r>
              <a:rPr lang="es-ES" b="1" cap="all" dirty="0"/>
              <a:t>MÁS JOVEN SE COMIENCE A CONSUMIR DROGAS, MÁS PROBABILIDADES HAY DE SER DEPENDIENTE</a:t>
            </a:r>
            <a:r>
              <a:rPr lang="es-ES" cap="all" dirty="0"/>
              <a:t>.</a:t>
            </a:r>
          </a:p>
          <a:p>
            <a:pPr algn="just" fontAlgn="base"/>
            <a:r>
              <a:rPr lang="es-ES" sz="1600" b="1" dirty="0"/>
              <a:t>Verdadero</a:t>
            </a:r>
            <a:r>
              <a:rPr lang="es-ES" sz="1600" dirty="0"/>
              <a:t>: Diversas investigaciones señalan que mientras más temprano se inicie el consumo de drogas, más probabilidades hay de generar una adicción (dependencia de las drogas). Esto se debe a que el organismo joven se encuentra en desarrollo y, por lo tanto, es más vulnerable a los efectos de las drogas.</a:t>
            </a:r>
          </a:p>
          <a:p>
            <a:pPr algn="just" fontAlgn="base"/>
            <a:endParaRPr lang="es-ES" sz="1600" dirty="0" smtClean="0">
              <a:solidFill>
                <a:srgbClr val="888888"/>
              </a:solidFill>
              <a:latin typeface="Chivo"/>
            </a:endParaRPr>
          </a:p>
          <a:p>
            <a:pPr fontAlgn="base"/>
            <a:endParaRPr lang="es-ES" b="0" i="0" dirty="0">
              <a:solidFill>
                <a:srgbClr val="888888"/>
              </a:solidFill>
              <a:effectLst/>
              <a:latin typeface="Chivo"/>
            </a:endParaRPr>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No olvidar</a:t>
            </a:r>
            <a:endParaRPr lang="es-ES" dirty="0"/>
          </a:p>
        </p:txBody>
      </p:sp>
      <p:sp>
        <p:nvSpPr>
          <p:cNvPr id="4" name="Marcador de posición de texto 3"/>
          <p:cNvSpPr>
            <a:spLocks noGrp="1"/>
          </p:cNvSpPr>
          <p:nvPr>
            <p:ph type="body" sz="half" idx="2"/>
          </p:nvPr>
        </p:nvSpPr>
        <p:spPr>
          <a:xfrm>
            <a:off x="1104900" y="1522125"/>
            <a:ext cx="4384548" cy="1192940"/>
          </a:xfrm>
        </p:spPr>
        <p:style>
          <a:lnRef idx="1">
            <a:schemeClr val="dk1"/>
          </a:lnRef>
          <a:fillRef idx="2">
            <a:schemeClr val="dk1"/>
          </a:fillRef>
          <a:effectRef idx="1">
            <a:schemeClr val="dk1"/>
          </a:effectRef>
          <a:fontRef idx="minor">
            <a:schemeClr val="dk1"/>
          </a:fontRef>
        </p:style>
        <p:txBody>
          <a:bodyPr rtlCol="0">
            <a:normAutofit/>
          </a:bodyPr>
          <a:lstStyle/>
          <a:p>
            <a:pPr algn="ctr" rtl="0"/>
            <a:r>
              <a:rPr lang="es-ES" sz="2800" dirty="0" smtClean="0"/>
              <a:t>Si necesitas ayuda u  orientación </a:t>
            </a:r>
          </a:p>
        </p:txBody>
      </p:sp>
      <p:pic>
        <p:nvPicPr>
          <p:cNvPr id="5" name="Imagen 4"/>
          <p:cNvPicPr>
            <a:picLocks noChangeAspect="1"/>
          </p:cNvPicPr>
          <p:nvPr/>
        </p:nvPicPr>
        <p:blipFill>
          <a:blip r:embed="rId3"/>
          <a:stretch>
            <a:fillRect/>
          </a:stretch>
        </p:blipFill>
        <p:spPr>
          <a:xfrm>
            <a:off x="6095241" y="1522125"/>
            <a:ext cx="4923933" cy="1821064"/>
          </a:xfrm>
          <a:prstGeom prst="rect">
            <a:avLst/>
          </a:prstGeom>
        </p:spPr>
      </p:pic>
      <p:sp>
        <p:nvSpPr>
          <p:cNvPr id="6" name="Rectángulo 5"/>
          <p:cNvSpPr/>
          <p:nvPr/>
        </p:nvSpPr>
        <p:spPr>
          <a:xfrm>
            <a:off x="2342974" y="4197799"/>
            <a:ext cx="6096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es-ES" dirty="0">
                <a:solidFill>
                  <a:schemeClr val="tx1">
                    <a:lumMod val="50000"/>
                  </a:schemeClr>
                </a:solidFill>
                <a:latin typeface="Google Sans"/>
              </a:rPr>
              <a:t>El número 1412 corresponde al Fono Drogas y Alcohol que es un servicio gratuito, anónimo y confidencial, que funciona las 24 horas del día y que SENDA pone a disposición de las personas que se ven afectadas por el consumo de alcohol y otras drogas; ya sea personalmente o por sus familiares, amigos o cercanos</a:t>
            </a:r>
            <a:endParaRPr lang="es-CL" dirty="0">
              <a:solidFill>
                <a:schemeClr val="tx1">
                  <a:lumMod val="50000"/>
                </a:schemeClr>
              </a:solidFill>
            </a:endParaRPr>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smtClean="0"/>
              <a:t>¿Qué es una adicción?</a:t>
            </a:r>
            <a:endParaRPr lang="es-ES" dirty="0"/>
          </a:p>
        </p:txBody>
      </p:sp>
      <p:sp>
        <p:nvSpPr>
          <p:cNvPr id="14" name="Marcador de posición de contenido 13"/>
          <p:cNvSpPr>
            <a:spLocks noGrp="1"/>
          </p:cNvSpPr>
          <p:nvPr>
            <p:ph idx="1"/>
          </p:nvPr>
        </p:nvSpPr>
        <p:spPr/>
        <p:txBody>
          <a:bodyPr rtlCol="0">
            <a:normAutofit fontScale="92500" lnSpcReduction="10000"/>
          </a:bodyPr>
          <a:lstStyle/>
          <a:p>
            <a:pPr algn="just"/>
            <a:r>
              <a:rPr lang="es-ES" dirty="0"/>
              <a:t>La adicción es una enfermedad caracterizada por la búsqueda y el uso compulsivo de </a:t>
            </a:r>
            <a:r>
              <a:rPr lang="es-ES" dirty="0" smtClean="0"/>
              <a:t>una sustancia (droga), actividad o relación .</a:t>
            </a:r>
            <a:r>
              <a:rPr lang="es-ES" dirty="0"/>
              <a:t> </a:t>
            </a:r>
            <a:endParaRPr lang="es-ES" dirty="0" smtClean="0"/>
          </a:p>
          <a:p>
            <a:pPr algn="just"/>
            <a:r>
              <a:rPr lang="es-ES" dirty="0" smtClean="0"/>
              <a:t>Se </a:t>
            </a:r>
            <a:r>
              <a:rPr lang="es-ES" dirty="0"/>
              <a:t>caracteriza por un conjunto de signos y síntomas, en los que se involucran factores biológicos, genéticos, psicológicos y sociales.</a:t>
            </a:r>
            <a:endParaRPr lang="es-ES" dirty="0" smtClean="0"/>
          </a:p>
          <a:p>
            <a:pPr algn="just"/>
            <a:r>
              <a:rPr lang="es-ES" dirty="0" smtClean="0"/>
              <a:t> </a:t>
            </a:r>
            <a:r>
              <a:rPr lang="es-ES" dirty="0"/>
              <a:t>Se considera una enfermedad del cerebro porque tiene un efecto directo sobre éste, modificando su estructura y su </a:t>
            </a:r>
            <a:r>
              <a:rPr lang="es-ES" dirty="0" smtClean="0"/>
              <a:t>funcionamiento.</a:t>
            </a:r>
          </a:p>
          <a:p>
            <a:pPr algn="just"/>
            <a:r>
              <a:rPr lang="es-ES" dirty="0"/>
              <a:t>L</a:t>
            </a:r>
            <a:r>
              <a:rPr lang="es-ES" dirty="0" smtClean="0"/>
              <a:t>as </a:t>
            </a:r>
            <a:r>
              <a:rPr lang="es-ES" dirty="0"/>
              <a:t>drogas actúan en el organismo estimulando el circuito que regula la emoción y el comportamiento, generando una percepción de placer</a:t>
            </a:r>
            <a:r>
              <a:rPr lang="es-ES" dirty="0" smtClean="0"/>
              <a:t>.</a:t>
            </a:r>
          </a:p>
          <a:p>
            <a:pPr algn="just"/>
            <a:r>
              <a:rPr lang="es-ES" dirty="0" smtClean="0"/>
              <a:t>El </a:t>
            </a:r>
            <a:r>
              <a:rPr lang="es-ES" dirty="0"/>
              <a:t>consumo prolongado de una droga hace que aparezca el llamado ‘efecto tolerancia’, que implica que cada vez se necesitan mayores dosis de la sustancia adictiva para obtener el mismo efecto</a:t>
            </a:r>
            <a:r>
              <a:rPr lang="es-ES" dirty="0" smtClean="0"/>
              <a:t>.</a:t>
            </a:r>
          </a:p>
          <a:p>
            <a:pPr algn="just"/>
            <a:r>
              <a:rPr lang="es-ES" dirty="0"/>
              <a:t>En algunos casos, los factores genéticos o la existencia de otros trastornos psicológicos, como la depresión o la ansiedad, pueden incrementar los efectos reforzadores de las drogas.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b="1" dirty="0"/>
              <a:t>¿</a:t>
            </a:r>
            <a:r>
              <a:rPr lang="es-ES" dirty="0"/>
              <a:t>Por qué consumen drogas algunas personas?</a:t>
            </a:r>
          </a:p>
        </p:txBody>
      </p:sp>
      <p:sp>
        <p:nvSpPr>
          <p:cNvPr id="3" name="Marcador de posición de texto 2"/>
          <p:cNvSpPr>
            <a:spLocks noGrp="1"/>
          </p:cNvSpPr>
          <p:nvPr>
            <p:ph type="body" idx="1"/>
          </p:nvPr>
        </p:nvSpPr>
        <p:spPr>
          <a:xfrm>
            <a:off x="1900359" y="1421317"/>
            <a:ext cx="3073424" cy="823912"/>
          </a:xfrm>
        </p:spPr>
        <p:txBody>
          <a:bodyPr rtlCol="0"/>
          <a:lstStyle/>
          <a:p>
            <a:r>
              <a:rPr lang="es-ES" dirty="0"/>
              <a:t>Para obtener </a:t>
            </a:r>
            <a:r>
              <a:rPr lang="es-ES" dirty="0" smtClean="0"/>
              <a:t>placer</a:t>
            </a:r>
            <a:endParaRPr lang="es-ES" dirty="0"/>
          </a:p>
        </p:txBody>
      </p:sp>
      <p:sp>
        <p:nvSpPr>
          <p:cNvPr id="4" name="Marcador de posición de contenido 3"/>
          <p:cNvSpPr>
            <a:spLocks noGrp="1"/>
          </p:cNvSpPr>
          <p:nvPr>
            <p:ph sz="half" idx="2"/>
          </p:nvPr>
        </p:nvSpPr>
        <p:spPr>
          <a:xfrm>
            <a:off x="1104900" y="2424112"/>
            <a:ext cx="4919472" cy="1565997"/>
          </a:xfrm>
        </p:spPr>
        <p:style>
          <a:lnRef idx="1">
            <a:schemeClr val="accent5"/>
          </a:lnRef>
          <a:fillRef idx="2">
            <a:schemeClr val="accent5"/>
          </a:fillRef>
          <a:effectRef idx="1">
            <a:schemeClr val="accent5"/>
          </a:effectRef>
          <a:fontRef idx="minor">
            <a:schemeClr val="dk1"/>
          </a:fontRef>
        </p:style>
        <p:txBody>
          <a:bodyPr rtlCol="0">
            <a:normAutofit/>
          </a:bodyPr>
          <a:lstStyle/>
          <a:p>
            <a:pPr algn="just"/>
            <a:r>
              <a:rPr lang="es-ES" dirty="0" smtClean="0"/>
              <a:t>Las </a:t>
            </a:r>
            <a:r>
              <a:rPr lang="es-ES" dirty="0"/>
              <a:t>drogas actúan directamente sobre el sistema de recompensa o gratificación, generando una intensa sensación de placer. </a:t>
            </a:r>
          </a:p>
        </p:txBody>
      </p:sp>
      <p:sp>
        <p:nvSpPr>
          <p:cNvPr id="5" name="Marcador de posición de texto 4"/>
          <p:cNvSpPr>
            <a:spLocks noGrp="1"/>
          </p:cNvSpPr>
          <p:nvPr>
            <p:ph type="body" sz="quarter" idx="3"/>
          </p:nvPr>
        </p:nvSpPr>
        <p:spPr>
          <a:xfrm>
            <a:off x="6817274" y="1421317"/>
            <a:ext cx="3157999" cy="823912"/>
          </a:xfrm>
        </p:spPr>
        <p:txBody>
          <a:bodyPr rtlCol="0"/>
          <a:lstStyle/>
          <a:p>
            <a:r>
              <a:rPr lang="es-ES" dirty="0"/>
              <a:t>Para auto-medicarse</a:t>
            </a:r>
          </a:p>
        </p:txBody>
      </p:sp>
      <p:sp>
        <p:nvSpPr>
          <p:cNvPr id="6" name="Marcador de posición de contenido 5"/>
          <p:cNvSpPr>
            <a:spLocks noGrp="1"/>
          </p:cNvSpPr>
          <p:nvPr>
            <p:ph sz="quarter" idx="4"/>
          </p:nvPr>
        </p:nvSpPr>
        <p:spPr>
          <a:xfrm>
            <a:off x="6166110" y="2424112"/>
            <a:ext cx="4919472" cy="1565997"/>
          </a:xfrm>
        </p:spPr>
        <p:style>
          <a:lnRef idx="1">
            <a:schemeClr val="accent5"/>
          </a:lnRef>
          <a:fillRef idx="2">
            <a:schemeClr val="accent5"/>
          </a:fillRef>
          <a:effectRef idx="1">
            <a:schemeClr val="accent5"/>
          </a:effectRef>
          <a:fontRef idx="minor">
            <a:schemeClr val="dk1"/>
          </a:fontRef>
        </p:style>
        <p:txBody>
          <a:bodyPr rtlCol="0"/>
          <a:lstStyle/>
          <a:p>
            <a:pPr algn="just"/>
            <a:r>
              <a:rPr lang="es-ES" dirty="0" smtClean="0"/>
              <a:t>Algunas </a:t>
            </a:r>
            <a:r>
              <a:rPr lang="es-ES" dirty="0"/>
              <a:t>personas comienzan a abusar </a:t>
            </a:r>
            <a:r>
              <a:rPr lang="es-ES" dirty="0" smtClean="0"/>
              <a:t> de las  </a:t>
            </a:r>
            <a:r>
              <a:rPr lang="es-ES" dirty="0"/>
              <a:t>drogas con el objetivo de disminuir sentimientos de angustia, ansiedad o tristeza. Especialmente el estrés puede jugar un papel </a:t>
            </a:r>
            <a:r>
              <a:rPr lang="es-ES" dirty="0" smtClean="0"/>
              <a:t>importante.</a:t>
            </a:r>
            <a:endParaRPr lang="es-ES" dirty="0"/>
          </a:p>
        </p:txBody>
      </p:sp>
      <p:sp>
        <p:nvSpPr>
          <p:cNvPr id="9" name="Marcador de posición de texto 4"/>
          <p:cNvSpPr txBox="1">
            <a:spLocks/>
          </p:cNvSpPr>
          <p:nvPr/>
        </p:nvSpPr>
        <p:spPr>
          <a:xfrm>
            <a:off x="1034031" y="5173372"/>
            <a:ext cx="9980682" cy="929122"/>
          </a:xfrm>
          <a:prstGeom prst="rect">
            <a:avLst/>
          </a:prstGeom>
        </p:spPr>
        <p:style>
          <a:lnRef idx="1">
            <a:schemeClr val="accent6"/>
          </a:lnRef>
          <a:fillRef idx="2">
            <a:schemeClr val="accent6"/>
          </a:fillRef>
          <a:effectRef idx="1">
            <a:schemeClr val="accent6"/>
          </a:effectRef>
          <a:fontRef idx="minor">
            <a:schemeClr val="dk1"/>
          </a:fontRef>
        </p:style>
        <p:txBody>
          <a:bodyPr vert="horz" lIns="0" tIns="45720" rIns="0" bIns="45720" rtlCol="0" anchor="b">
            <a:noAutofit/>
          </a:bodyPr>
          <a:lstStyle>
            <a:lvl1pPr marL="0" indent="0" algn="l" defTabSz="914400" rtl="0" eaLnBrk="1" latinLnBrk="0" hangingPunct="1">
              <a:lnSpc>
                <a:spcPct val="90000"/>
              </a:lnSpc>
              <a:spcBef>
                <a:spcPts val="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9pPr>
          </a:lstStyle>
          <a:p>
            <a:pPr marL="342900" indent="-342900" algn="just">
              <a:buFont typeface="Wingdings" panose="05000000000000000000" pitchFamily="2" charset="2"/>
              <a:buChar char="§"/>
            </a:pPr>
            <a:r>
              <a:rPr lang="es-ES" sz="2000" b="0" dirty="0"/>
              <a:t>L</a:t>
            </a:r>
            <a:r>
              <a:rPr lang="es-ES" sz="2000" b="0" dirty="0" smtClean="0"/>
              <a:t>a </a:t>
            </a:r>
            <a:r>
              <a:rPr lang="es-ES" sz="2000" b="0" dirty="0"/>
              <a:t>necesidad que algunas personas sienten de mejorar su rendimiento intelectual, mejorando la atención, la concentración o la memoria con sustancias </a:t>
            </a:r>
            <a:r>
              <a:rPr lang="es-ES" sz="2000" b="0" dirty="0" smtClean="0"/>
              <a:t>químicas.</a:t>
            </a:r>
            <a:endParaRPr lang="es-ES" sz="2000" dirty="0"/>
          </a:p>
        </p:txBody>
      </p:sp>
      <p:sp>
        <p:nvSpPr>
          <p:cNvPr id="10" name="Marcador de posición de texto 4"/>
          <p:cNvSpPr txBox="1">
            <a:spLocks/>
          </p:cNvSpPr>
          <p:nvPr/>
        </p:nvSpPr>
        <p:spPr>
          <a:xfrm>
            <a:off x="6470910" y="4402065"/>
            <a:ext cx="4919472" cy="823912"/>
          </a:xfrm>
          <a:prstGeom prst="rect">
            <a:avLst/>
          </a:prstGeom>
        </p:spPr>
        <p:txBody>
          <a:bodyPr vert="horz" lIns="0" tIns="45720" rIns="0" bIns="45720" rtlCol="0" anchor="b">
            <a:normAutofit/>
          </a:bodyPr>
          <a:lstStyle>
            <a:lvl1pPr marL="0" indent="0" algn="l" defTabSz="914400" rtl="0" eaLnBrk="1" latinLnBrk="0" hangingPunct="1">
              <a:lnSpc>
                <a:spcPct val="90000"/>
              </a:lnSpc>
              <a:spcBef>
                <a:spcPts val="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9pPr>
          </a:lstStyle>
          <a:p>
            <a:endParaRPr lang="es-ES" dirty="0"/>
          </a:p>
        </p:txBody>
      </p:sp>
      <p:sp>
        <p:nvSpPr>
          <p:cNvPr id="12" name="Rectángulo 11"/>
          <p:cNvSpPr/>
          <p:nvPr/>
        </p:nvSpPr>
        <p:spPr>
          <a:xfrm>
            <a:off x="4304068" y="4402065"/>
            <a:ext cx="4339650" cy="461665"/>
          </a:xfrm>
          <a:prstGeom prst="rect">
            <a:avLst/>
          </a:prstGeom>
        </p:spPr>
        <p:txBody>
          <a:bodyPr wrap="none">
            <a:spAutoFit/>
          </a:bodyPr>
          <a:lstStyle/>
          <a:p>
            <a:r>
              <a:rPr lang="en-US" sz="2400" b="1" dirty="0">
                <a:solidFill>
                  <a:srgbClr val="4D4D4D"/>
                </a:solidFill>
              </a:rPr>
              <a:t>Para mejorar el rendimiento</a:t>
            </a:r>
            <a:r>
              <a:rPr lang="en-US" sz="2400" dirty="0">
                <a:solidFill>
                  <a:srgbClr val="4D4D4D"/>
                </a:solidFill>
              </a:rPr>
              <a:t>.</a:t>
            </a:r>
            <a:endParaRPr lang="en-US" sz="2400"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Para experimentar o “porque los demás lo hacen”</a:t>
            </a:r>
            <a:r>
              <a:rPr lang="es-ES" dirty="0"/>
              <a:t>.</a:t>
            </a:r>
            <a:endParaRPr lang="en-US" dirty="0"/>
          </a:p>
        </p:txBody>
      </p:sp>
      <p:sp>
        <p:nvSpPr>
          <p:cNvPr id="4" name="Marcador de texto 3"/>
          <p:cNvSpPr>
            <a:spLocks noGrp="1"/>
          </p:cNvSpPr>
          <p:nvPr>
            <p:ph type="body" sz="half" idx="2"/>
          </p:nvPr>
        </p:nvSpPr>
        <p:spPr/>
        <p:txBody>
          <a:bodyPr/>
          <a:lstStyle/>
          <a:p>
            <a:pPr algn="just"/>
            <a:r>
              <a:rPr lang="es-ES" dirty="0" smtClean="0"/>
              <a:t>La </a:t>
            </a:r>
            <a:r>
              <a:rPr lang="es-ES" dirty="0"/>
              <a:t>presión que ejerce el entorno sobre el individuo tiene una gran influencia sobre su comportamiento. Esta influencia es especialmente intensa durante la adolescencia, etapa durante la que la corteza pre-frontal del cerebro, la zona encargada de la evaluación de las situaciones, está aún madurando, lo que aumenta el riesgo de tomar malas decisiones, como el consumo de drogas.</a:t>
            </a:r>
          </a:p>
          <a:p>
            <a:endParaRPr lang="en-US" dirty="0"/>
          </a:p>
        </p:txBody>
      </p:sp>
      <p:pic>
        <p:nvPicPr>
          <p:cNvPr id="1026" name="Picture 2" descr="drogas archivos - Grupo Mentalis, Tratamiento de Adicciones, Psicología,  Trastornos mentale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543" b="2543"/>
          <a:stretch>
            <a:fillRect/>
          </a:stretch>
        </p:blipFill>
        <p:spPr bwMode="auto">
          <a:xfrm>
            <a:off x="4959927" y="1600199"/>
            <a:ext cx="6125656" cy="457200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0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205345" y="1600200"/>
            <a:ext cx="9880237" cy="4572000"/>
          </a:xfrm>
          <a:prstGeom prst="rect">
            <a:avLst/>
          </a:prstGeom>
        </p:spPr>
      </p:pic>
      <p:sp>
        <p:nvSpPr>
          <p:cNvPr id="2" name="Título 1"/>
          <p:cNvSpPr>
            <a:spLocks noGrp="1"/>
          </p:cNvSpPr>
          <p:nvPr>
            <p:ph type="title"/>
          </p:nvPr>
        </p:nvSpPr>
        <p:spPr/>
        <p:txBody>
          <a:bodyPr rtlCol="0"/>
          <a:lstStyle/>
          <a:p>
            <a:r>
              <a:rPr lang="en-US" dirty="0" smtClean="0"/>
              <a:t>  Algunos </a:t>
            </a:r>
            <a:r>
              <a:rPr lang="en-US" dirty="0"/>
              <a:t>t</a:t>
            </a:r>
            <a:r>
              <a:rPr lang="en-US" dirty="0" smtClean="0"/>
              <a:t>ipos </a:t>
            </a:r>
            <a:r>
              <a:rPr lang="en-US" dirty="0"/>
              <a:t>de adicciones </a:t>
            </a:r>
            <a:endParaRPr lang="es-ES" dirty="0"/>
          </a:p>
        </p:txBody>
      </p:sp>
      <p:graphicFrame>
        <p:nvGraphicFramePr>
          <p:cNvPr id="4" name="Marcador de posición de contenido 3" descr="Lista apilada" title="SmartArt"/>
          <p:cNvGraphicFramePr>
            <a:graphicFrameLocks noGrp="1"/>
          </p:cNvGraphicFramePr>
          <p:nvPr>
            <p:ph idx="1"/>
            <p:extLst>
              <p:ext uri="{D42A27DB-BD31-4B8C-83A1-F6EECF244321}">
                <p14:modId xmlns:p14="http://schemas.microsoft.com/office/powerpoint/2010/main" val="3973790414"/>
              </p:ext>
            </p:extLst>
          </p:nvPr>
        </p:nvGraphicFramePr>
        <p:xfrm>
          <a:off x="1103382" y="1600200"/>
          <a:ext cx="9982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DROGAS</a:t>
            </a:r>
            <a:endParaRPr lang="es-ES" b="1" dirty="0"/>
          </a:p>
        </p:txBody>
      </p:sp>
      <p:sp>
        <p:nvSpPr>
          <p:cNvPr id="3" name="Rectángulo 2"/>
          <p:cNvSpPr/>
          <p:nvPr/>
        </p:nvSpPr>
        <p:spPr>
          <a:xfrm>
            <a:off x="576513" y="3065638"/>
            <a:ext cx="10345783" cy="2862322"/>
          </a:xfrm>
          <a:prstGeom prst="rect">
            <a:avLst/>
          </a:prstGeom>
        </p:spPr>
        <p:txBody>
          <a:bodyPr wrap="square">
            <a:spAutoFit/>
          </a:bodyPr>
          <a:lstStyle/>
          <a:p>
            <a:pPr algn="just"/>
            <a:r>
              <a:rPr lang="es-ES" dirty="0">
                <a:solidFill>
                  <a:srgbClr val="3B3B3B"/>
                </a:solidFill>
                <a:latin typeface="Inter"/>
              </a:rPr>
              <a:t>El abuso de drogas provoca </a:t>
            </a:r>
            <a:r>
              <a:rPr lang="es-ES" b="1" dirty="0">
                <a:solidFill>
                  <a:srgbClr val="3B3B3B"/>
                </a:solidFill>
                <a:latin typeface="Inter"/>
              </a:rPr>
              <a:t>efectos a corto y largo plazo </a:t>
            </a:r>
            <a:r>
              <a:rPr lang="es-ES" dirty="0">
                <a:solidFill>
                  <a:srgbClr val="3B3B3B"/>
                </a:solidFill>
                <a:latin typeface="Inter"/>
              </a:rPr>
              <a:t>en la salud. Las drogas no solo afectan al </a:t>
            </a:r>
            <a:r>
              <a:rPr lang="es-ES" b="1" dirty="0">
                <a:solidFill>
                  <a:srgbClr val="3B3B3B"/>
                </a:solidFill>
                <a:latin typeface="Inter"/>
              </a:rPr>
              <a:t>cuerpo</a:t>
            </a:r>
            <a:r>
              <a:rPr lang="es-ES" dirty="0">
                <a:solidFill>
                  <a:srgbClr val="3B3B3B"/>
                </a:solidFill>
                <a:latin typeface="Inter"/>
              </a:rPr>
              <a:t>, también pueden afectar a la</a:t>
            </a:r>
            <a:r>
              <a:rPr lang="es-ES" b="1" dirty="0">
                <a:solidFill>
                  <a:srgbClr val="3B3B3B"/>
                </a:solidFill>
                <a:latin typeface="Inter"/>
              </a:rPr>
              <a:t> salud mental</a:t>
            </a:r>
            <a:r>
              <a:rPr lang="es-ES" dirty="0">
                <a:solidFill>
                  <a:srgbClr val="3B3B3B"/>
                </a:solidFill>
                <a:latin typeface="Inter"/>
              </a:rPr>
              <a:t> de la persona, a sus relaciones laborales, familiares, de pareja, a su vida social y, por supuesto, a su economía.</a:t>
            </a:r>
          </a:p>
          <a:p>
            <a:pPr algn="just"/>
            <a:r>
              <a:rPr lang="es-ES" dirty="0">
                <a:solidFill>
                  <a:srgbClr val="3B3B3B"/>
                </a:solidFill>
                <a:latin typeface="Inter"/>
              </a:rPr>
              <a:t>Cuando hablamos de </a:t>
            </a:r>
            <a:r>
              <a:rPr lang="es-ES" b="1" dirty="0">
                <a:solidFill>
                  <a:srgbClr val="3B3B3B"/>
                </a:solidFill>
                <a:latin typeface="Inter"/>
              </a:rPr>
              <a:t>los efectos de las drogas en el organismo</a:t>
            </a:r>
            <a:r>
              <a:rPr lang="es-ES" dirty="0">
                <a:solidFill>
                  <a:srgbClr val="3B3B3B"/>
                </a:solidFill>
                <a:latin typeface="Inter"/>
              </a:rPr>
              <a:t> hay que tener en cuenta que estos, </a:t>
            </a:r>
            <a:r>
              <a:rPr lang="es-ES" b="1" dirty="0">
                <a:solidFill>
                  <a:srgbClr val="3B3B3B"/>
                </a:solidFill>
                <a:latin typeface="Inter"/>
              </a:rPr>
              <a:t>dependiendo del tipo de droga, serán diferentes</a:t>
            </a:r>
            <a:r>
              <a:rPr lang="es-ES" dirty="0">
                <a:solidFill>
                  <a:srgbClr val="3B3B3B"/>
                </a:solidFill>
                <a:latin typeface="Inter"/>
              </a:rPr>
              <a:t>. Hay una clasificación de drogas según su efecto. Mientras unas generan energía y hacen que la persona se sienta más despierta, otras dan una sensación de relajación y calma. Las hay que causan alucinaciones y otras que entumecen el cuerpo.</a:t>
            </a:r>
          </a:p>
          <a:p>
            <a:pPr algn="just"/>
            <a:r>
              <a:rPr lang="es-ES" dirty="0">
                <a:solidFill>
                  <a:srgbClr val="3B3B3B"/>
                </a:solidFill>
                <a:latin typeface="Inter"/>
              </a:rPr>
              <a:t>El consumo prolongado y la cantidad de dosis también influyen en los</a:t>
            </a:r>
            <a:r>
              <a:rPr lang="es-ES" b="1" dirty="0">
                <a:solidFill>
                  <a:srgbClr val="3B3B3B"/>
                </a:solidFill>
                <a:latin typeface="Inter"/>
              </a:rPr>
              <a:t> efectos físicos y psicológicos</a:t>
            </a:r>
            <a:r>
              <a:rPr lang="es-ES" dirty="0">
                <a:solidFill>
                  <a:srgbClr val="3B3B3B"/>
                </a:solidFill>
                <a:latin typeface="Inter"/>
              </a:rPr>
              <a:t> que causan las drogas</a:t>
            </a:r>
            <a:endParaRPr lang="es-ES" b="0" i="0" dirty="0">
              <a:solidFill>
                <a:srgbClr val="3B3B3B"/>
              </a:solidFill>
              <a:effectLst/>
              <a:latin typeface="Inter"/>
            </a:endParaRPr>
          </a:p>
        </p:txBody>
      </p:sp>
      <p:sp>
        <p:nvSpPr>
          <p:cNvPr id="4" name="Rectángulo 3"/>
          <p:cNvSpPr/>
          <p:nvPr/>
        </p:nvSpPr>
        <p:spPr>
          <a:xfrm>
            <a:off x="576513" y="1865309"/>
            <a:ext cx="10226470" cy="923330"/>
          </a:xfrm>
          <a:prstGeom prst="rect">
            <a:avLst/>
          </a:prstGeom>
        </p:spPr>
        <p:txBody>
          <a:bodyPr wrap="square">
            <a:spAutoFit/>
          </a:bodyPr>
          <a:lstStyle/>
          <a:p>
            <a:pPr algn="just"/>
            <a:r>
              <a:rPr lang="es-ES" dirty="0"/>
              <a:t>Las drogas son todas las sustancias naturales o creadas por el ser humano que, al consumirlas, provocan alteraciones en el funcionamiento físico, como pérdida del apetito, o sicológico, como cambios en las sensaciones, en el estado de ánimo o en el comportamiento de quien las consume.</a:t>
            </a:r>
            <a:endParaRPr lang="es-CL" dirty="0"/>
          </a:p>
        </p:txBody>
      </p:sp>
    </p:spTree>
    <p:extLst>
      <p:ext uri="{BB962C8B-B14F-4D97-AF65-F5344CB8AC3E}">
        <p14:creationId xmlns:p14="http://schemas.microsoft.com/office/powerpoint/2010/main" val="158558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LAS </a:t>
            </a:r>
            <a:r>
              <a:rPr lang="es-ES" dirty="0" smtClean="0"/>
              <a:t>adicciones  </a:t>
            </a:r>
            <a:r>
              <a:rPr lang="es-ES" dirty="0"/>
              <a:t>Y SUS EFECTOS </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2264" y="468086"/>
            <a:ext cx="9980682" cy="1096962"/>
          </a:xfrm>
        </p:spPr>
        <p:txBody>
          <a:bodyPr/>
          <a:lstStyle/>
          <a:p>
            <a:r>
              <a:rPr lang="es-CL" b="1" dirty="0" smtClean="0"/>
              <a:t>ALCOHOL</a:t>
            </a:r>
            <a:r>
              <a:rPr lang="es-CL" b="1" dirty="0"/>
              <a:t/>
            </a:r>
            <a:br>
              <a:rPr lang="es-CL" b="1" dirty="0"/>
            </a:br>
            <a:endParaRPr lang="es-CL" dirty="0"/>
          </a:p>
        </p:txBody>
      </p:sp>
      <p:sp>
        <p:nvSpPr>
          <p:cNvPr id="6" name="Rectángulo 5"/>
          <p:cNvSpPr/>
          <p:nvPr/>
        </p:nvSpPr>
        <p:spPr>
          <a:xfrm>
            <a:off x="6518693" y="1677912"/>
            <a:ext cx="4505589" cy="4647426"/>
          </a:xfrm>
          <a:prstGeom prst="rect">
            <a:avLst/>
          </a:prstGeom>
        </p:spPr>
        <p:txBody>
          <a:bodyPr wrap="square">
            <a:spAutoFit/>
          </a:bodyPr>
          <a:lstStyle/>
          <a:p>
            <a:pPr algn="just"/>
            <a:endParaRPr lang="es-ES" sz="1600" dirty="0">
              <a:solidFill>
                <a:srgbClr val="3B3B3B"/>
              </a:solidFill>
              <a:latin typeface="Inter"/>
            </a:endParaRPr>
          </a:p>
          <a:p>
            <a:pPr algn="just"/>
            <a:r>
              <a:rPr lang="es-ES" sz="1400" dirty="0">
                <a:solidFill>
                  <a:srgbClr val="3B3B3B"/>
                </a:solidFill>
                <a:latin typeface="Inter"/>
              </a:rPr>
              <a:t>La circulación del alcohol en el torrente sanguíneo hace que sus sustancias lleguen al corazón, a los riñones y al cerebro, donde los efectos más notables son los </a:t>
            </a:r>
            <a:r>
              <a:rPr lang="es-ES" sz="1400" b="1" dirty="0">
                <a:solidFill>
                  <a:srgbClr val="3B3B3B"/>
                </a:solidFill>
                <a:latin typeface="Inter"/>
              </a:rPr>
              <a:t>cambios en el estado de ánimo, el comportamiento, el pensamiento y el movimiento</a:t>
            </a:r>
            <a:r>
              <a:rPr lang="es-ES" sz="1400" dirty="0">
                <a:solidFill>
                  <a:srgbClr val="3B3B3B"/>
                </a:solidFill>
                <a:latin typeface="Inter"/>
              </a:rPr>
              <a:t>. Tras su consumo se suele dar la llamada resaca con náuseas</a:t>
            </a:r>
            <a:r>
              <a:rPr lang="es-ES" sz="1400" dirty="0" smtClean="0">
                <a:solidFill>
                  <a:srgbClr val="3B3B3B"/>
                </a:solidFill>
                <a:latin typeface="Inter"/>
              </a:rPr>
              <a:t>.</a:t>
            </a:r>
          </a:p>
          <a:p>
            <a:pPr algn="just"/>
            <a:endParaRPr lang="es-ES" sz="1400" dirty="0">
              <a:solidFill>
                <a:srgbClr val="3B3B3B"/>
              </a:solidFill>
              <a:latin typeface="Inter"/>
            </a:endParaRPr>
          </a:p>
          <a:p>
            <a:pPr algn="just"/>
            <a:r>
              <a:rPr lang="es-ES" sz="1400" dirty="0">
                <a:solidFill>
                  <a:srgbClr val="3B3B3B"/>
                </a:solidFill>
                <a:latin typeface="Inter"/>
              </a:rPr>
              <a:t>En pequeñas dosis el alcohol actúa como </a:t>
            </a:r>
            <a:r>
              <a:rPr lang="es-ES" sz="1400" b="1" dirty="0">
                <a:solidFill>
                  <a:srgbClr val="3B3B3B"/>
                </a:solidFill>
                <a:latin typeface="Inter"/>
              </a:rPr>
              <a:t>estimulante y sedante</a:t>
            </a:r>
            <a:r>
              <a:rPr lang="es-ES" sz="1400" dirty="0">
                <a:solidFill>
                  <a:srgbClr val="3B3B3B"/>
                </a:solidFill>
                <a:latin typeface="Inter"/>
              </a:rPr>
              <a:t>, por lo que genera una sensación de bienestar e induce a socializar (es una de las causas por las que los adolescentes lo toman, para sentirse más seguros en situaciones sociales). </a:t>
            </a:r>
          </a:p>
          <a:p>
            <a:pPr algn="just"/>
            <a:r>
              <a:rPr lang="es-ES" sz="1400" dirty="0">
                <a:solidFill>
                  <a:srgbClr val="3B3B3B"/>
                </a:solidFill>
                <a:latin typeface="Inter"/>
              </a:rPr>
              <a:t>El </a:t>
            </a:r>
            <a:r>
              <a:rPr lang="es-ES" sz="1400" b="1" dirty="0">
                <a:solidFill>
                  <a:srgbClr val="3B3B3B"/>
                </a:solidFill>
                <a:latin typeface="Inter"/>
              </a:rPr>
              <a:t>consumo de alcohol durante el embarazo</a:t>
            </a:r>
            <a:r>
              <a:rPr lang="es-ES" sz="1400" dirty="0">
                <a:solidFill>
                  <a:srgbClr val="3B3B3B"/>
                </a:solidFill>
                <a:latin typeface="Inter"/>
              </a:rPr>
              <a:t> conlleva riesgos para el bebé: síndrome de abstinencia, síndrome de la muerte súbita, infecciones, malformaciones congénitas, problemas de aprendizaje y de comportamiento, y también trastornos del espectro del alcoholismo fetal (TEAF), como el síndrome del alcoholismo fetal (SAF) </a:t>
            </a:r>
            <a:r>
              <a:rPr lang="es-ES" sz="1400" dirty="0" smtClean="0">
                <a:solidFill>
                  <a:srgbClr val="3B3B3B"/>
                </a:solidFill>
                <a:latin typeface="Inter"/>
              </a:rPr>
              <a:t>.</a:t>
            </a:r>
            <a:endParaRPr lang="es-ES" sz="1400" b="0" i="0" dirty="0">
              <a:solidFill>
                <a:srgbClr val="3B3B3B"/>
              </a:solidFill>
              <a:effectLst/>
              <a:latin typeface="Inter"/>
            </a:endParaRPr>
          </a:p>
        </p:txBody>
      </p:sp>
      <p:sp>
        <p:nvSpPr>
          <p:cNvPr id="7" name="Rectángulo 6"/>
          <p:cNvSpPr/>
          <p:nvPr/>
        </p:nvSpPr>
        <p:spPr>
          <a:xfrm>
            <a:off x="1030941" y="1677912"/>
            <a:ext cx="4201886" cy="3354765"/>
          </a:xfrm>
          <a:prstGeom prst="rect">
            <a:avLst/>
          </a:prstGeom>
        </p:spPr>
        <p:txBody>
          <a:bodyPr wrap="square">
            <a:spAutoFit/>
          </a:bodyPr>
          <a:lstStyle/>
          <a:p>
            <a:pPr algn="just"/>
            <a:r>
              <a:rPr lang="es-ES" sz="1400" dirty="0">
                <a:solidFill>
                  <a:srgbClr val="3B3B3B"/>
                </a:solidFill>
                <a:latin typeface="Inter"/>
              </a:rPr>
              <a:t>El alcohol es </a:t>
            </a:r>
            <a:r>
              <a:rPr lang="es-ES" sz="1400" b="1" dirty="0">
                <a:solidFill>
                  <a:srgbClr val="3B3B3B"/>
                </a:solidFill>
                <a:latin typeface="Inter"/>
              </a:rPr>
              <a:t>uno de los tipos de drogas más consumidas</a:t>
            </a:r>
            <a:r>
              <a:rPr lang="es-ES" sz="1400" dirty="0">
                <a:solidFill>
                  <a:srgbClr val="3B3B3B"/>
                </a:solidFill>
                <a:latin typeface="Inter"/>
              </a:rPr>
              <a:t>, y sus efectos son bastante conocidos. El alcohol que encontramos en las bebidas se llama </a:t>
            </a:r>
            <a:r>
              <a:rPr lang="es-ES" sz="1400" b="1" dirty="0">
                <a:solidFill>
                  <a:srgbClr val="3B3B3B"/>
                </a:solidFill>
                <a:latin typeface="Inter"/>
              </a:rPr>
              <a:t>etanol</a:t>
            </a:r>
            <a:r>
              <a:rPr lang="es-ES" sz="1400" dirty="0">
                <a:solidFill>
                  <a:srgbClr val="3B3B3B"/>
                </a:solidFill>
                <a:latin typeface="Inter"/>
              </a:rPr>
              <a:t>. Es una molécula fácilmente soluble en agua y de pequeño tamaño que </a:t>
            </a:r>
            <a:r>
              <a:rPr lang="es-ES" sz="1400" b="1" dirty="0">
                <a:solidFill>
                  <a:srgbClr val="3B3B3B"/>
                </a:solidFill>
                <a:latin typeface="Inter"/>
              </a:rPr>
              <a:t>puede alterar la actividad mental. </a:t>
            </a:r>
            <a:endParaRPr lang="es-ES" sz="1400" dirty="0">
              <a:solidFill>
                <a:srgbClr val="3B3B3B"/>
              </a:solidFill>
              <a:latin typeface="Inter"/>
            </a:endParaRPr>
          </a:p>
          <a:p>
            <a:pPr algn="just"/>
            <a:r>
              <a:rPr lang="es-ES" sz="1400" b="1" dirty="0">
                <a:solidFill>
                  <a:srgbClr val="3B3B3B"/>
                </a:solidFill>
                <a:latin typeface="Inter"/>
              </a:rPr>
              <a:t>Un porcentaje del etanol es absorbido inmediatamente por el estómago</a:t>
            </a:r>
            <a:r>
              <a:rPr lang="es-ES" sz="1400" dirty="0">
                <a:solidFill>
                  <a:srgbClr val="3B3B3B"/>
                </a:solidFill>
                <a:latin typeface="Inter"/>
              </a:rPr>
              <a:t> y los intestinos, sin necesidad de digestión. De ahí pasa directamente al torrente sanguíneo, por eso tomarlo con el estómago vacío hace que sus efectos se manifiesten antes y con más intensidad. Sin embargo, alrededor de un 90% del alcohol se metaboliza en el hígado, motivo por el que causa tanto daño hepático (cirrosis).</a:t>
            </a:r>
            <a:r>
              <a:rPr lang="es-ES" sz="1600" dirty="0">
                <a:solidFill>
                  <a:srgbClr val="3B3B3B"/>
                </a:solidFill>
                <a:latin typeface="Inter"/>
              </a:rPr>
              <a:t> </a:t>
            </a:r>
          </a:p>
        </p:txBody>
      </p:sp>
      <p:pic>
        <p:nvPicPr>
          <p:cNvPr id="8" name="Imagen 7"/>
          <p:cNvPicPr>
            <a:picLocks noChangeAspect="1"/>
          </p:cNvPicPr>
          <p:nvPr/>
        </p:nvPicPr>
        <p:blipFill>
          <a:blip r:embed="rId2"/>
          <a:stretch>
            <a:fillRect/>
          </a:stretch>
        </p:blipFill>
        <p:spPr>
          <a:xfrm>
            <a:off x="1345516" y="5251132"/>
            <a:ext cx="3086100" cy="147637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0139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TABACO</a:t>
            </a:r>
            <a:r>
              <a:rPr lang="es-ES" dirty="0" smtClean="0"/>
              <a:t> </a:t>
            </a:r>
            <a:endParaRPr lang="es-CL" dirty="0"/>
          </a:p>
        </p:txBody>
      </p:sp>
      <p:sp>
        <p:nvSpPr>
          <p:cNvPr id="3" name="Rectángulo 2"/>
          <p:cNvSpPr/>
          <p:nvPr/>
        </p:nvSpPr>
        <p:spPr>
          <a:xfrm>
            <a:off x="1104899" y="1956639"/>
            <a:ext cx="10543149" cy="923330"/>
          </a:xfrm>
          <a:prstGeom prst="rect">
            <a:avLst/>
          </a:prstGeom>
        </p:spPr>
        <p:txBody>
          <a:bodyPr wrap="square">
            <a:spAutoFit/>
          </a:bodyPr>
          <a:lstStyle/>
          <a:p>
            <a:pPr algn="just"/>
            <a:r>
              <a:rPr lang="es-ES" dirty="0">
                <a:solidFill>
                  <a:srgbClr val="555555"/>
                </a:solidFill>
                <a:latin typeface="Chivo"/>
              </a:rPr>
              <a:t>El fumar tabaco puede traer diversos riesgos. Su consumo es particularmente perjudicial durante el embarazo y en la etapa amamantamiento. Su uso abusivo es causa de tabaquismo y dependencia física y psíquica.</a:t>
            </a:r>
            <a:endParaRPr lang="es-CL" dirty="0"/>
          </a:p>
        </p:txBody>
      </p:sp>
      <p:sp>
        <p:nvSpPr>
          <p:cNvPr id="4" name="Rectángulo 3"/>
          <p:cNvSpPr/>
          <p:nvPr/>
        </p:nvSpPr>
        <p:spPr>
          <a:xfrm>
            <a:off x="7591865" y="2762148"/>
            <a:ext cx="374669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base"/>
            <a:r>
              <a:rPr lang="es-ES" dirty="0">
                <a:solidFill>
                  <a:srgbClr val="555555"/>
                </a:solidFill>
                <a:latin typeface="Chivo"/>
              </a:rPr>
              <a:t>El tabaco perjudica seriamente la salud, provocando una serie de afecciones respiratorias (como bronquitis crónica, enfisema pulmonar), cardiovasculares (infartos), úlceras al estómago y distintos tipos de cáncer (al pulmón, bucal, de laringe, etc</a:t>
            </a:r>
            <a:r>
              <a:rPr lang="es-ES" dirty="0" smtClean="0">
                <a:solidFill>
                  <a:srgbClr val="555555"/>
                </a:solidFill>
                <a:latin typeface="Chivo"/>
              </a:rPr>
              <a:t>.).</a:t>
            </a:r>
            <a:endParaRPr lang="es-CL" dirty="0"/>
          </a:p>
        </p:txBody>
      </p:sp>
      <p:sp>
        <p:nvSpPr>
          <p:cNvPr id="5" name="Rectángulo 4"/>
          <p:cNvSpPr/>
          <p:nvPr/>
        </p:nvSpPr>
        <p:spPr>
          <a:xfrm>
            <a:off x="607876" y="4608807"/>
            <a:ext cx="213917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smtClean="0">
                <a:solidFill>
                  <a:srgbClr val="555555"/>
                </a:solidFill>
                <a:latin typeface="Chivo"/>
              </a:rPr>
              <a:t>Estimulante </a:t>
            </a:r>
            <a:r>
              <a:rPr lang="es-ES" dirty="0">
                <a:solidFill>
                  <a:srgbClr val="555555"/>
                </a:solidFill>
                <a:latin typeface="Chivo"/>
              </a:rPr>
              <a:t>del sistema nervioso central (entre quienes fuman, también produce un efecto de “relajación”).</a:t>
            </a:r>
            <a:endParaRPr lang="es-CL" dirty="0"/>
          </a:p>
        </p:txBody>
      </p:sp>
      <p:pic>
        <p:nvPicPr>
          <p:cNvPr id="6" name="Imagen 5"/>
          <p:cNvPicPr>
            <a:picLocks noChangeAspect="1"/>
          </p:cNvPicPr>
          <p:nvPr/>
        </p:nvPicPr>
        <p:blipFill>
          <a:blip r:embed="rId2"/>
          <a:stretch>
            <a:fillRect/>
          </a:stretch>
        </p:blipFill>
        <p:spPr>
          <a:xfrm>
            <a:off x="3570831" y="3570464"/>
            <a:ext cx="3197249" cy="2688299"/>
          </a:xfrm>
          <a:prstGeom prst="rect">
            <a:avLst/>
          </a:prstGeom>
        </p:spPr>
      </p:pic>
    </p:spTree>
    <p:extLst>
      <p:ext uri="{BB962C8B-B14F-4D97-AF65-F5344CB8AC3E}">
        <p14:creationId xmlns:p14="http://schemas.microsoft.com/office/powerpoint/2010/main" val="276231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teratura académica 16 ×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74_TF03431380_TF03431380.potx" id="{9C759DF4-5D22-4947-AC84-0622EEA47A41}" vid="{3C637098-65C7-40E1-B206-DD97FD8DB6F6}"/>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term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Presentación académica, diseño de rayas finas y cintas (panorámica)</Template>
  <TotalTime>0</TotalTime>
  <Words>1291</Words>
  <Application>Microsoft Office PowerPoint</Application>
  <PresentationFormat>Panorámica</PresentationFormat>
  <Paragraphs>130</Paragraphs>
  <Slides>19</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Arial</vt:lpstr>
      <vt:lpstr>Chivo</vt:lpstr>
      <vt:lpstr>Euphemia</vt:lpstr>
      <vt:lpstr>Google Sans</vt:lpstr>
      <vt:lpstr>inherit</vt:lpstr>
      <vt:lpstr>Inter</vt:lpstr>
      <vt:lpstr>Plantagenet Cherokee</vt:lpstr>
      <vt:lpstr>Vollkorn</vt:lpstr>
      <vt:lpstr>Wingdings</vt:lpstr>
      <vt:lpstr>Literatura académica 16 × 9</vt:lpstr>
      <vt:lpstr>Adicciones </vt:lpstr>
      <vt:lpstr>¿Qué es una adicción?</vt:lpstr>
      <vt:lpstr>¿Por qué consumen drogas algunas personas?</vt:lpstr>
      <vt:lpstr>Para experimentar o “porque los demás lo hacen”.</vt:lpstr>
      <vt:lpstr>  Algunos tipos de adicciones </vt:lpstr>
      <vt:lpstr>DROGAS</vt:lpstr>
      <vt:lpstr>LAS adicciones  Y SUS EFECTOS </vt:lpstr>
      <vt:lpstr>ALCOHOL </vt:lpstr>
      <vt:lpstr>TABACO </vt:lpstr>
      <vt:lpstr>CANNABIS (MARIHUANA) </vt:lpstr>
      <vt:lpstr>COCAINA</vt:lpstr>
      <vt:lpstr>ANFETAMINAS </vt:lpstr>
      <vt:lpstr>PSICOFÁRMACOS  </vt:lpstr>
      <vt:lpstr>ESTADISTICAS </vt:lpstr>
      <vt:lpstr>FACTORES PROTECTORES</vt:lpstr>
      <vt:lpstr>FACTORES  DE RIESGO</vt:lpstr>
      <vt:lpstr>MITOS Y REALIDADES</vt:lpstr>
      <vt:lpstr>Presentación de PowerPoint</vt:lpstr>
      <vt:lpstr>No olvidar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2023-09-14T03:58:59Z</dcterms:created>
  <dcterms:modified xsi:type="dcterms:W3CDTF">2023-09-26T16:43:10Z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